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4" r:id="rId1"/>
  </p:sldMasterIdLst>
  <p:notesMasterIdLst>
    <p:notesMasterId r:id="rId31"/>
  </p:notesMasterIdLst>
  <p:handoutMasterIdLst>
    <p:handoutMasterId r:id="rId32"/>
  </p:handoutMasterIdLst>
  <p:sldIdLst>
    <p:sldId id="256" r:id="rId2"/>
    <p:sldId id="710" r:id="rId3"/>
    <p:sldId id="711" r:id="rId4"/>
    <p:sldId id="712" r:id="rId5"/>
    <p:sldId id="713" r:id="rId6"/>
    <p:sldId id="714" r:id="rId7"/>
    <p:sldId id="715" r:id="rId8"/>
    <p:sldId id="716" r:id="rId9"/>
    <p:sldId id="717" r:id="rId10"/>
    <p:sldId id="718" r:id="rId11"/>
    <p:sldId id="719" r:id="rId12"/>
    <p:sldId id="720" r:id="rId13"/>
    <p:sldId id="607" r:id="rId14"/>
    <p:sldId id="616" r:id="rId15"/>
    <p:sldId id="628" r:id="rId16"/>
    <p:sldId id="724" r:id="rId17"/>
    <p:sldId id="688" r:id="rId18"/>
    <p:sldId id="725" r:id="rId19"/>
    <p:sldId id="610" r:id="rId20"/>
    <p:sldId id="721" r:id="rId21"/>
    <p:sldId id="727" r:id="rId22"/>
    <p:sldId id="687" r:id="rId23"/>
    <p:sldId id="704" r:id="rId24"/>
    <p:sldId id="728" r:id="rId25"/>
    <p:sldId id="700" r:id="rId26"/>
    <p:sldId id="609" r:id="rId27"/>
    <p:sldId id="726" r:id="rId28"/>
    <p:sldId id="633" r:id="rId29"/>
    <p:sldId id="603" r:id="rId30"/>
  </p:sldIdLst>
  <p:sldSz cx="12192000" cy="6858000"/>
  <p:notesSz cx="6858000" cy="9144000"/>
  <p:embeddedFontLst>
    <p:embeddedFont>
      <p:font typeface="Arial Black" panose="020B0A04020102020204" pitchFamily="34" charset="0"/>
      <p:bold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Gibson" pitchFamily="50" charset="0"/>
      <p:regular r:id="rId40"/>
      <p:bold r:id="rId41"/>
      <p:italic r:id="rId42"/>
    </p:embeddedFont>
    <p:embeddedFont>
      <p:font typeface="Museo Sans 300" panose="02000000000000000000" pitchFamily="50" charset="0"/>
      <p:regular r:id="rId43"/>
      <p:italic r:id="rId44"/>
    </p:embeddedFont>
    <p:embeddedFont>
      <p:font typeface="Museo Sans 700" panose="02000000000000000000" pitchFamily="50"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87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993" autoAdjust="0"/>
  </p:normalViewPr>
  <p:slideViewPr>
    <p:cSldViewPr snapToGrid="0">
      <p:cViewPr varScale="1">
        <p:scale>
          <a:sx n="38" d="100"/>
          <a:sy n="38" d="100"/>
        </p:scale>
        <p:origin x="1724" y="36"/>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3.2992626018192708E-2"/>
          <c:w val="0.96562499999999996"/>
          <c:h val="0.79802494536949364"/>
        </c:manualLayout>
      </c:layout>
      <c:barChart>
        <c:barDir val="col"/>
        <c:grouping val="stacked"/>
        <c:varyColors val="0"/>
        <c:ser>
          <c:idx val="0"/>
          <c:order val="0"/>
          <c:tx>
            <c:strRef>
              <c:f>Sheet1!$B$1</c:f>
              <c:strCache>
                <c:ptCount val="1"/>
                <c:pt idx="0">
                  <c:v>STS</c:v>
                </c:pt>
              </c:strCache>
            </c:strRef>
          </c:tx>
          <c:spPr>
            <a:solidFill>
              <a:srgbClr val="C0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Sheet1!$B$2:$B$16</c:f>
              <c:numCache>
                <c:formatCode>General</c:formatCode>
                <c:ptCount val="15"/>
                <c:pt idx="0">
                  <c:v>2747</c:v>
                </c:pt>
                <c:pt idx="1">
                  <c:v>3405</c:v>
                </c:pt>
                <c:pt idx="2">
                  <c:v>4451</c:v>
                </c:pt>
                <c:pt idx="3">
                  <c:v>5258</c:v>
                </c:pt>
                <c:pt idx="4">
                  <c:v>6014</c:v>
                </c:pt>
                <c:pt idx="5">
                  <c:v>6730</c:v>
                </c:pt>
                <c:pt idx="6">
                  <c:v>7116</c:v>
                </c:pt>
                <c:pt idx="7">
                  <c:v>7543</c:v>
                </c:pt>
                <c:pt idx="8">
                  <c:v>1966</c:v>
                </c:pt>
                <c:pt idx="9">
                  <c:v>2367</c:v>
                </c:pt>
                <c:pt idx="10">
                  <c:v>2700</c:v>
                </c:pt>
                <c:pt idx="11">
                  <c:v>2773</c:v>
                </c:pt>
                <c:pt idx="12">
                  <c:v>2784</c:v>
                </c:pt>
                <c:pt idx="13">
                  <c:v>2589</c:v>
                </c:pt>
                <c:pt idx="14">
                  <c:v>2224</c:v>
                </c:pt>
              </c:numCache>
            </c:numRef>
          </c:val>
          <c:extLst>
            <c:ext xmlns:c16="http://schemas.microsoft.com/office/drawing/2014/chart" uri="{C3380CC4-5D6E-409C-BE32-E72D297353CC}">
              <c16:uniqueId val="{00000000-6D9F-0846-94F1-E718EA898C8E}"/>
            </c:ext>
          </c:extLst>
        </c:ser>
        <c:ser>
          <c:idx val="1"/>
          <c:order val="1"/>
          <c:tx>
            <c:strRef>
              <c:f>Sheet1!$C$1</c:f>
              <c:strCache>
                <c:ptCount val="1"/>
                <c:pt idx="0">
                  <c:v>STSC</c:v>
                </c:pt>
              </c:strCache>
            </c:strRef>
          </c:tx>
          <c:spPr>
            <a:solidFill>
              <a:schemeClr val="accent1"/>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Sheet1!$A$2:$A$16</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Sheet1!$C$2:$C$16</c:f>
              <c:numCache>
                <c:formatCode>General</c:formatCode>
                <c:ptCount val="15"/>
                <c:pt idx="8">
                  <c:v>6818</c:v>
                </c:pt>
                <c:pt idx="9">
                  <c:v>7823</c:v>
                </c:pt>
                <c:pt idx="10">
                  <c:v>8005</c:v>
                </c:pt>
                <c:pt idx="11">
                  <c:v>7797</c:v>
                </c:pt>
                <c:pt idx="12">
                  <c:v>7789</c:v>
                </c:pt>
                <c:pt idx="13">
                  <c:v>7379</c:v>
                </c:pt>
                <c:pt idx="14">
                  <c:v>6623</c:v>
                </c:pt>
              </c:numCache>
            </c:numRef>
          </c:val>
          <c:extLst>
            <c:ext xmlns:c16="http://schemas.microsoft.com/office/drawing/2014/chart" uri="{C3380CC4-5D6E-409C-BE32-E72D297353CC}">
              <c16:uniqueId val="{00000001-6D9F-0846-94F1-E718EA898C8E}"/>
            </c:ext>
          </c:extLst>
        </c:ser>
        <c:dLbls>
          <c:dLblPos val="ctr"/>
          <c:showLegendKey val="0"/>
          <c:showVal val="1"/>
          <c:showCatName val="0"/>
          <c:showSerName val="0"/>
          <c:showPercent val="0"/>
          <c:showBubbleSize val="0"/>
        </c:dLbls>
        <c:gapWidth val="53"/>
        <c:overlap val="100"/>
        <c:axId val="829913848"/>
        <c:axId val="829915488"/>
      </c:barChart>
      <c:catAx>
        <c:axId val="8299138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crossAx val="829915488"/>
        <c:crosses val="autoZero"/>
        <c:auto val="1"/>
        <c:lblAlgn val="ctr"/>
        <c:lblOffset val="100"/>
        <c:noMultiLvlLbl val="0"/>
      </c:catAx>
      <c:valAx>
        <c:axId val="82991548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29913848"/>
        <c:crosses val="autoZero"/>
        <c:crossBetween val="between"/>
      </c:valAx>
      <c:spPr>
        <a:solidFill>
          <a:schemeClr val="bg1">
            <a:lumMod val="85000"/>
          </a:schemeClr>
        </a:solid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42061109744094488"/>
          <c:y val="0.92600622698509916"/>
          <c:w val="0.15721530511811024"/>
          <c:h val="7.3993773014900815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bg1">
          <a:lumMod val="95000"/>
          <a:alpha val="0"/>
        </a:schemeClr>
      </a:solid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1/26/2022</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csp.org/safety-certifications/recertifica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cs typeface="Arial" panose="020B0604020202020204" pitchFamily="34" charset="0"/>
              </a:rPr>
              <a:t>The Safety Trained Supervisor (STS) is intended for leaders at all levels of an organization because all employees have responsibilities for a safe work environment. This certification is intended for executives, directors, managers, supervisors, superintendents, and employees. These individuals may not have safety as a primary duty, but their knowledge of safety practices ensures safer and healthier worksites, and their competency strengthens the foundation of safety in the organization. The STS sets standard baseline knowledge across the organization.</a:t>
            </a:r>
            <a:endParaRPr lang="en-US" b="0"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(https://online.fliphtml5.com/pbcyp/feqw/#p=1)</a:t>
            </a:r>
          </a:p>
          <a:p>
            <a:endParaRPr lang="en-US" dirty="0"/>
          </a:p>
          <a:p>
            <a:r>
              <a:rPr lang="en-US" sz="1200" b="0" i="0" dirty="0">
                <a:cs typeface="Arial" panose="020B0604020202020204" pitchFamily="34" charset="0"/>
              </a:rPr>
              <a:t>The Safety Trained Supervisor Construction (STSC) is intended for leaders at all levels of an organization because all employees have responsibilities for a safe work environment. This certification is intended for executives, directors, managers, supervisors, superintendents, and employees. These individuals may not have safety as a primary duty, but their knowledge of safety practices ensures safer and healthier worksites, and their competency strengthens the foundation of safety in the organization. The STS sets standard baseline knowledge across the organization.</a:t>
            </a:r>
            <a:endParaRPr lang="en-US" b="0"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(https://online.fliphtml5.com/pbcyp/feqw/#p=1)</a:t>
            </a:r>
          </a:p>
          <a:p>
            <a:endParaRPr lang="en-US" dirty="0"/>
          </a:p>
          <a:p>
            <a:endParaRPr lang="en-US" dirty="0"/>
          </a:p>
          <a:p>
            <a:endParaRPr lang="en-US" dirty="0"/>
          </a:p>
        </p:txBody>
      </p:sp>
    </p:spTree>
    <p:extLst>
      <p:ext uri="{BB962C8B-B14F-4D97-AF65-F5344CB8AC3E}">
        <p14:creationId xmlns:p14="http://schemas.microsoft.com/office/powerpoint/2010/main" val="49436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Safety Certification Continuum</a:t>
            </a:r>
          </a:p>
          <a:p>
            <a:endParaRPr lang="en-US" b="0" dirty="0"/>
          </a:p>
          <a:p>
            <a:r>
              <a:rPr lang="en-US" b="0" strike="noStrike" dirty="0"/>
              <a:t>This graphic is a good way to convey the differences between BCSP’s certifications. It shows the correlation between each and in which fields the credentials are most useful. </a:t>
            </a:r>
          </a:p>
          <a:p>
            <a:endParaRPr lang="en-US" b="0" strike="noStrike" dirty="0"/>
          </a:p>
          <a:p>
            <a:r>
              <a:rPr lang="en-US" b="0" strike="noStrike" dirty="0"/>
              <a:t>BCSP credentials create a unified safety culture by setting baseline competencies of safety knowledge and skills throughout organizations. </a:t>
            </a:r>
          </a:p>
          <a:p>
            <a:endParaRPr lang="en-US" b="0" dirty="0"/>
          </a:p>
          <a:p>
            <a:r>
              <a:rPr lang="en-US" b="0" dirty="0"/>
              <a:t>The need for safety exists at all levels of an organization. 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BCSP certifications are different, but the process of achieving and maintaining them is the same. This graphic offers a quick overview of the process. A greater explanation can be found in the Complete Guide (https://online.fliphtml5.com/pbcyp/ijfs)</a:t>
            </a:r>
          </a:p>
          <a:p>
            <a:endParaRPr lang="en-US" dirty="0"/>
          </a:p>
        </p:txBody>
      </p:sp>
    </p:spTree>
    <p:extLst>
      <p:ext uri="{BB962C8B-B14F-4D97-AF65-F5344CB8AC3E}">
        <p14:creationId xmlns:p14="http://schemas.microsoft.com/office/powerpoint/2010/main" val="404932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3718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Fees </a:t>
            </a:r>
          </a:p>
          <a:p>
            <a:pPr marL="628650" lvl="1" indent="-171450">
              <a:buFont typeface="Arial" panose="020B0604020202020204" pitchFamily="34" charset="0"/>
              <a:buChar char="•"/>
            </a:pPr>
            <a:r>
              <a:rPr lang="en-US" dirty="0"/>
              <a:t>Application: $120</a:t>
            </a:r>
          </a:p>
          <a:p>
            <a:pPr marL="628650" lvl="1" indent="-171450">
              <a:buFont typeface="Arial" panose="020B0604020202020204" pitchFamily="34" charset="0"/>
              <a:buChar char="•"/>
            </a:pPr>
            <a:r>
              <a:rPr lang="en-US" dirty="0"/>
              <a:t>Exam: $185</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Exam Bundle: $325</a:t>
            </a:r>
            <a:endParaRPr lang="en-US" dirty="0"/>
          </a:p>
          <a:p>
            <a:pPr marL="628650" lvl="1" indent="-171450">
              <a:buFont typeface="Arial" panose="020B0604020202020204" pitchFamily="34" charset="0"/>
              <a:buChar char="•"/>
            </a:pPr>
            <a:r>
              <a:rPr lang="en-US" dirty="0"/>
              <a:t>Annual Renewal: $70</a:t>
            </a:r>
          </a:p>
          <a:p>
            <a:endParaRPr lang="en-US" dirty="0"/>
          </a:p>
          <a:p>
            <a:endParaRPr lang="en-US" dirty="0"/>
          </a:p>
        </p:txBody>
      </p:sp>
    </p:spTree>
    <p:extLst>
      <p:ext uri="{BB962C8B-B14F-4D97-AF65-F5344CB8AC3E}">
        <p14:creationId xmlns:p14="http://schemas.microsoft.com/office/powerpoint/2010/main" val="3283378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dirty="0">
                <a:hlinkClick r:id="rId3"/>
              </a:rPr>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a:p>
            <a:endParaRPr lang="en-US" dirty="0"/>
          </a:p>
        </p:txBody>
      </p:sp>
    </p:spTree>
    <p:extLst>
      <p:ext uri="{BB962C8B-B14F-4D97-AF65-F5344CB8AC3E}">
        <p14:creationId xmlns:p14="http://schemas.microsoft.com/office/powerpoint/2010/main" val="2033432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Any organization such as a union, construction firm, project owner or government agency, can join Group Management. Organizations </a:t>
            </a:r>
            <a:r>
              <a:rPr lang="en-US" sz="1200">
                <a:latin typeface="+mn-lt"/>
              </a:rPr>
              <a:t>who joined Group </a:t>
            </a:r>
            <a:r>
              <a:rPr lang="en-US" sz="1200" dirty="0">
                <a:latin typeface="+mn-lt"/>
              </a:rPr>
              <a:t>Management say it has given them a competitive edge and helped promote safety awareness and training.</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Group Account Managers (GAMs) will be able to pay for exams, exam bundles (which include self-assessments), and all other products and services. BCSP </a:t>
            </a:r>
            <a:r>
              <a:rPr lang="en-US" sz="1200" b="0" i="0" dirty="0" err="1">
                <a:solidFill>
                  <a:srgbClr val="000000"/>
                </a:solidFill>
                <a:effectLst/>
                <a:latin typeface="+mn-lt"/>
              </a:rPr>
              <a:t>examCORE</a:t>
            </a:r>
            <a:r>
              <a:rPr lang="en-US" sz="1200" b="0" i="0" dirty="0">
                <a:solidFill>
                  <a:srgbClr val="000000"/>
                </a:solidFill>
                <a:effectLst/>
                <a:latin typeface="+mn-lt"/>
              </a:rPr>
              <a:t>, </a:t>
            </a:r>
            <a:r>
              <a:rPr lang="en-US" sz="1200" b="0" i="0" dirty="0" err="1">
                <a:solidFill>
                  <a:srgbClr val="000000"/>
                </a:solidFill>
                <a:effectLst/>
                <a:latin typeface="+mn-lt"/>
              </a:rPr>
              <a:t>recertPRO</a:t>
            </a:r>
            <a:r>
              <a:rPr lang="en-US" sz="1200" b="0" i="0" dirty="0">
                <a:solidFill>
                  <a:srgbClr val="000000"/>
                </a:solidFill>
                <a:effectLst/>
                <a:latin typeface="+mn-lt"/>
              </a:rPr>
              <a:t>, and stand-alone online self-assessments are currently excluded. </a:t>
            </a:r>
          </a:p>
        </p:txBody>
      </p:sp>
    </p:spTree>
    <p:extLst>
      <p:ext uri="{BB962C8B-B14F-4D97-AF65-F5344CB8AC3E}">
        <p14:creationId xmlns:p14="http://schemas.microsoft.com/office/powerpoint/2010/main" val="219619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58,496  </a:t>
            </a:r>
            <a:r>
              <a:rPr lang="en-US" u="sng" dirty="0"/>
              <a:t>active</a:t>
            </a:r>
            <a:r>
              <a:rPr lang="en-US" dirty="0"/>
              <a:t> certifications/designations</a:t>
            </a:r>
            <a:r>
              <a:rPr lang="en-US" baseline="0" dirty="0"/>
              <a:t> in 108 countries around the world (a</a:t>
            </a:r>
            <a:r>
              <a:rPr lang="en-US" dirty="0"/>
              <a:t>s of November 30, 2021).</a:t>
            </a:r>
          </a:p>
          <a:p>
            <a:endParaRPr lang="en-US" baseline="0" dirty="0"/>
          </a:p>
        </p:txBody>
      </p:sp>
    </p:spTree>
    <p:extLst>
      <p:ext uri="{BB962C8B-B14F-4D97-AF65-F5344CB8AC3E}">
        <p14:creationId xmlns:p14="http://schemas.microsoft.com/office/powerpoint/2010/main" val="900734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p:txBody>
      </p:sp>
    </p:spTree>
    <p:extLst>
      <p:ext uri="{BB962C8B-B14F-4D97-AF65-F5344CB8AC3E}">
        <p14:creationId xmlns:p14="http://schemas.microsoft.com/office/powerpoint/2010/main" val="409562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cs typeface="Arial" panose="020B0604020202020204" pitchFamily="34" charset="0"/>
              </a:rPr>
              <a:t>STS and STSC are intended for leaders at all levels of an organization because all employees have responsibilities for a safe work environment. This certification is intended for executives, directors, managers, supervisors, superintendents, and employees. These individuals may not have safety as a primary duty, but their knowledge of safety practices ensures safer and healthier worksites, and their competency strengthens the foundation of safety in the organization. The STS sets standard baseline knowledge across the organization.</a:t>
            </a:r>
            <a:endParaRPr lang="en-US" sz="1200" dirty="0"/>
          </a:p>
          <a:p>
            <a:endParaRPr lang="en-US" dirty="0"/>
          </a:p>
        </p:txBody>
      </p:sp>
    </p:spTree>
    <p:extLst>
      <p:ext uri="{BB962C8B-B14F-4D97-AF65-F5344CB8AC3E}">
        <p14:creationId xmlns:p14="http://schemas.microsoft.com/office/powerpoint/2010/main" val="3958006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a:p>
            <a:endParaRPr lang="en-US" dirty="0"/>
          </a:p>
        </p:txBody>
      </p:sp>
    </p:spTree>
    <p:extLst>
      <p:ext uri="{BB962C8B-B14F-4D97-AF65-F5344CB8AC3E}">
        <p14:creationId xmlns:p14="http://schemas.microsoft.com/office/powerpoint/2010/main" val="271192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mn-lt"/>
              <a:cs typeface="Arial" panose="020B0604020202020204" pitchFamily="34" charset="0"/>
            </a:endParaRPr>
          </a:p>
          <a:p>
            <a:pPr marL="0" indent="0">
              <a:buFont typeface="Arial" panose="020B0604020202020204" pitchFamily="34" charset="0"/>
              <a:buNone/>
            </a:pPr>
            <a:endParaRPr lang="en-US" b="0" dirty="0">
              <a:latin typeface="+mn-lt"/>
            </a:endParaRPr>
          </a:p>
          <a:p>
            <a:endParaRPr lang="en-US" dirty="0">
              <a:latin typeface="+mn-lt"/>
            </a:endParaRPr>
          </a:p>
        </p:txBody>
      </p:sp>
    </p:spTree>
    <p:extLst>
      <p:ext uri="{BB962C8B-B14F-4D97-AF65-F5344CB8AC3E}">
        <p14:creationId xmlns:p14="http://schemas.microsoft.com/office/powerpoint/2010/main" val="3974498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leaders at any level.</a:t>
            </a:r>
          </a:p>
          <a:p>
            <a:r>
              <a:rPr lang="en-US" dirty="0"/>
              <a:t>Have safety responsibilities that are part of other work duties.</a:t>
            </a:r>
          </a:p>
          <a:p>
            <a:r>
              <a:rPr lang="en-US" dirty="0"/>
              <a:t>Have safety responsibilities that are adjunct, collateral, or ancillary to their job duties. Their main job duties are in a craft or trade, a technical specialty, supervision, management, or leadership. </a:t>
            </a:r>
          </a:p>
          <a:p>
            <a:r>
              <a:rPr lang="en-US" dirty="0"/>
              <a:t>Safety tasks often include monitoring for job hazards, helping ensure regulatory compliance, training employees in safety practices, performing safety documentation tasks, coordinating corrections for identified safety hazards within or among work groups, and communicating with safety specialists or management.</a:t>
            </a:r>
          </a:p>
          <a:p>
            <a:endParaRPr lang="en-US" dirty="0"/>
          </a:p>
        </p:txBody>
      </p:sp>
    </p:spTree>
    <p:extLst>
      <p:ext uri="{BB962C8B-B14F-4D97-AF65-F5344CB8AC3E}">
        <p14:creationId xmlns:p14="http://schemas.microsoft.com/office/powerpoint/2010/main" val="393458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STS and STSC :</a:t>
            </a:r>
          </a:p>
          <a:p>
            <a:pPr marL="171450" indent="-171450">
              <a:buFont typeface="Arial" panose="020B0604020202020204" pitchFamily="34" charset="0"/>
              <a:buChar char="•"/>
            </a:pPr>
            <a:r>
              <a:rPr lang="en-US" dirty="0"/>
              <a:t>People who purse the STS generally work in transportation, utilities, and manufacturing. The program also includes workers in facility services, health care social assistants, administrative and support management, and maintenance. </a:t>
            </a:r>
          </a:p>
          <a:p>
            <a:pPr marL="171450" indent="-171450">
              <a:buFont typeface="Arial" panose="020B0604020202020204" pitchFamily="34" charset="0"/>
              <a:buChar char="•"/>
            </a:pPr>
            <a:r>
              <a:rPr lang="en-US" dirty="0"/>
              <a:t>STSC is intended for construction supervisors, managers, superintendents, forepersons, crew chiefs, and craftspeople who have responsibilities to maintain safe conditions and practices on construction job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BCSP awards technician and supervisory SH&amp;E certifications that provide career paths for safety practitioners.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People at the technical level: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Typically have either considerable safety and health training through a series of courses, or have an associate degree or higher.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May have part-time or full-time safety and health responsibilities.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t>For small companies, safety is often assigned to an employee who also has other job functions for the company or within a work unit.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Typically conduct safety, health and environmental training for employees.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People at the supervisory level: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Receive training through employer-sponsored or supported courses.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t>This training typically extends beyond the safety of a particular craft or job function to more general safety or work places, conditions and practices.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Are often involved in safety and health activities by serving on department, plant, or union-safety committees.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Have responsibility for coworkers under their direct supervision. </a:t>
            </a:r>
          </a:p>
          <a:p>
            <a:endParaRPr lang="en-US" dirty="0"/>
          </a:p>
          <a:p>
            <a:r>
              <a:rPr lang="en-US" dirty="0"/>
              <a:t>As of September 30, 2020:</a:t>
            </a:r>
          </a:p>
          <a:p>
            <a:pPr marL="174708" indent="-174708">
              <a:buFontTx/>
              <a:buChar char="-"/>
            </a:pPr>
            <a:r>
              <a:rPr lang="en-US" dirty="0"/>
              <a:t>STS: 2,499</a:t>
            </a:r>
          </a:p>
          <a:p>
            <a:pPr marL="174708" indent="-174708">
              <a:buFontTx/>
              <a:buChar char="-"/>
            </a:pPr>
            <a:r>
              <a:rPr lang="en-US" dirty="0"/>
              <a:t>STSC: 7,112</a:t>
            </a:r>
          </a:p>
          <a:p>
            <a:pPr marL="0" indent="0">
              <a:buFontTx/>
              <a:buNone/>
            </a:pPr>
            <a:endParaRPr lang="en-US" dirty="0"/>
          </a:p>
          <a:p>
            <a:pPr marL="174708" indent="-174708">
              <a:buFontTx/>
              <a:buChar char="-"/>
            </a:pPr>
            <a:r>
              <a:rPr lang="en-US" dirty="0"/>
              <a:t>Only one other accredited </a:t>
            </a:r>
            <a:r>
              <a:rPr lang="en-US"/>
              <a:t>certifications exists </a:t>
            </a:r>
            <a:r>
              <a:rPr lang="en-US" dirty="0"/>
              <a:t>for SH&amp;E practitioners at the technologist, technician and supervisory levels </a:t>
            </a:r>
            <a:r>
              <a:rPr lang="en-US"/>
              <a:t>through ANAB </a:t>
            </a:r>
            <a:r>
              <a:rPr lang="en-US" dirty="0"/>
              <a:t>and ICE. </a:t>
            </a:r>
          </a:p>
          <a:p>
            <a:endParaRPr lang="en-US" dirty="0"/>
          </a:p>
          <a:p>
            <a:endParaRPr lang="en-US" dirty="0"/>
          </a:p>
        </p:txBody>
      </p:sp>
    </p:spTree>
    <p:extLst>
      <p:ext uri="{BB962C8B-B14F-4D97-AF65-F5344CB8AC3E}">
        <p14:creationId xmlns:p14="http://schemas.microsoft.com/office/powerpoint/2010/main" val="1028340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Companies with exceptional safety processes and proactive leadership fully understand that </a:t>
            </a:r>
            <a:r>
              <a:rPr lang="en-US" sz="1200" b="1" i="1" dirty="0"/>
              <a:t>SAFETY</a:t>
            </a:r>
            <a:r>
              <a:rPr lang="en-US" sz="1200" dirty="0"/>
              <a:t> is, has, and will always be a function of </a:t>
            </a:r>
            <a:r>
              <a:rPr lang="en-US" sz="1200" b="1" i="1" dirty="0">
                <a:solidFill>
                  <a:srgbClr val="000000"/>
                </a:solidFill>
              </a:rPr>
              <a:t>line</a:t>
            </a:r>
            <a:r>
              <a:rPr lang="en-US" sz="1200" b="1" dirty="0">
                <a:solidFill>
                  <a:srgbClr val="000000"/>
                </a:solidFill>
              </a:rPr>
              <a:t> </a:t>
            </a:r>
            <a:r>
              <a:rPr lang="en-US" sz="1200" b="1" i="1" dirty="0">
                <a:solidFill>
                  <a:srgbClr val="000000"/>
                </a:solidFill>
              </a:rPr>
              <a:t>management</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Safety Professionals it is our obligation and responsibility to use </a:t>
            </a:r>
            <a:r>
              <a:rPr lang="en-US" sz="1200" b="1" i="1" dirty="0">
                <a:solidFill>
                  <a:srgbClr val="000000"/>
                </a:solidFill>
              </a:rPr>
              <a:t>every available resource </a:t>
            </a:r>
            <a:r>
              <a:rPr lang="en-US" sz="1200" dirty="0"/>
              <a:t>to get our workers home safe each and every day.</a:t>
            </a:r>
          </a:p>
          <a:p>
            <a:endParaRPr lang="en-US" dirty="0"/>
          </a:p>
          <a:p>
            <a:endParaRPr lang="en-US" dirty="0"/>
          </a:p>
        </p:txBody>
      </p:sp>
    </p:spTree>
    <p:extLst>
      <p:ext uri="{BB962C8B-B14F-4D97-AF65-F5344CB8AC3E}">
        <p14:creationId xmlns:p14="http://schemas.microsoft.com/office/powerpoint/2010/main" val="161181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Companies with exceptional safety processes and proactive leadership fully understand that </a:t>
            </a:r>
            <a:r>
              <a:rPr lang="en-US" sz="1200" b="1" i="1" dirty="0"/>
              <a:t>SAFETY</a:t>
            </a:r>
            <a:r>
              <a:rPr lang="en-US" sz="1200" dirty="0"/>
              <a:t> is, has, and will always be a function of </a:t>
            </a:r>
            <a:r>
              <a:rPr lang="en-US" sz="1200" b="1" i="1" dirty="0">
                <a:solidFill>
                  <a:srgbClr val="000000"/>
                </a:solidFill>
              </a:rPr>
              <a:t>line</a:t>
            </a:r>
            <a:r>
              <a:rPr lang="en-US" sz="1200" b="1" dirty="0">
                <a:solidFill>
                  <a:srgbClr val="000000"/>
                </a:solidFill>
              </a:rPr>
              <a:t> </a:t>
            </a:r>
            <a:r>
              <a:rPr lang="en-US" sz="1200" b="1" i="1" dirty="0">
                <a:solidFill>
                  <a:srgbClr val="000000"/>
                </a:solidFill>
              </a:rPr>
              <a:t>management</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Safety Professionals it is our obligation and responsibility to use </a:t>
            </a:r>
            <a:r>
              <a:rPr lang="en-US" sz="1200" b="1" i="1" dirty="0">
                <a:solidFill>
                  <a:srgbClr val="000000"/>
                </a:solidFill>
              </a:rPr>
              <a:t>every available resource </a:t>
            </a:r>
            <a:r>
              <a:rPr lang="en-US" sz="1200" dirty="0"/>
              <a:t>to get our workers home safe each and every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Tree>
    <p:extLst>
      <p:ext uri="{BB962C8B-B14F-4D97-AF65-F5344CB8AC3E}">
        <p14:creationId xmlns:p14="http://schemas.microsoft.com/office/powerpoint/2010/main" val="236218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4538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dirty="0"/>
          </a:p>
          <a:p>
            <a:endParaRPr lang="en-US" dirty="0"/>
          </a:p>
          <a:p>
            <a:r>
              <a:rPr lang="en-US" dirty="0"/>
              <a:t>Certification also reflects an individuals:</a:t>
            </a:r>
          </a:p>
          <a:p>
            <a:r>
              <a:rPr lang="en-US" dirty="0"/>
              <a:t>	* Dedication to their colleagues’ safety</a:t>
            </a:r>
          </a:p>
          <a:p>
            <a:r>
              <a:rPr lang="en-US" dirty="0"/>
              <a:t>	* Responsibility as a leader</a:t>
            </a:r>
          </a:p>
          <a:p>
            <a:r>
              <a:rPr lang="en-US" dirty="0"/>
              <a:t>	* Desire for accountability</a:t>
            </a:r>
          </a:p>
          <a:p>
            <a:endParaRPr lang="en-US" dirty="0"/>
          </a:p>
          <a:p>
            <a:endParaRPr lang="en-US" dirty="0"/>
          </a:p>
          <a:p>
            <a:endParaRPr lang="en-US" dirty="0"/>
          </a:p>
        </p:txBody>
      </p:sp>
    </p:spTree>
    <p:extLst>
      <p:ext uri="{BB962C8B-B14F-4D97-AF65-F5344CB8AC3E}">
        <p14:creationId xmlns:p14="http://schemas.microsoft.com/office/powerpoint/2010/main" val="1759436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a:p>
            <a:endParaRPr lang="en-US" dirty="0"/>
          </a:p>
          <a:p>
            <a:endParaRPr lang="en-US" dirty="0"/>
          </a:p>
        </p:txBody>
      </p:sp>
    </p:spTree>
    <p:extLst>
      <p:ext uri="{BB962C8B-B14F-4D97-AF65-F5344CB8AC3E}">
        <p14:creationId xmlns:p14="http://schemas.microsoft.com/office/powerpoint/2010/main" val="4077200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38905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39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77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1243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66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789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109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3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6342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006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11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059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540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45691787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www.vue.com/bcsp/"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ideo" Target="https://www.youtube.com/embed/DeouM0xTvlw?start=2&amp;feature=oembed" TargetMode="Externa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BBAF34-136D-4E9F-8B21-8B509EA53A81}"/>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2">
            <a:extLst>
              <a:ext uri="{FF2B5EF4-FFF2-40B4-BE49-F238E27FC236}">
                <a16:creationId xmlns:a16="http://schemas.microsoft.com/office/drawing/2014/main" id="{44FCE0F6-7718-4A73-B35E-6A524408D982}"/>
              </a:ext>
            </a:extLst>
          </p:cNvPr>
          <p:cNvSpPr>
            <a:spLocks noGrp="1"/>
          </p:cNvSpPr>
          <p:nvPr>
            <p:ph type="body" sz="quarter" idx="10"/>
          </p:nvPr>
        </p:nvSpPr>
        <p:spPr/>
        <p:txBody>
          <a:bodyPr>
            <a:normAutofit fontScale="92500" lnSpcReduction="10000"/>
          </a:bodyPr>
          <a:lstStyle/>
          <a:p>
            <a:r>
              <a:rPr lang="en-US" dirty="0"/>
              <a:t>Safety Trained </a:t>
            </a:r>
          </a:p>
          <a:p>
            <a:r>
              <a:rPr lang="en-US" dirty="0"/>
              <a:t>Supervisor Certifications: </a:t>
            </a:r>
            <a:br>
              <a:rPr lang="en-US" dirty="0"/>
            </a:br>
            <a:r>
              <a:rPr lang="en-US" dirty="0"/>
              <a:t>STS and STSC</a:t>
            </a:r>
          </a:p>
        </p:txBody>
      </p:sp>
      <p:pic>
        <p:nvPicPr>
          <p:cNvPr id="5" name="Picture 4">
            <a:extLst>
              <a:ext uri="{FF2B5EF4-FFF2-40B4-BE49-F238E27FC236}">
                <a16:creationId xmlns:a16="http://schemas.microsoft.com/office/drawing/2014/main" id="{D2999DC8-1974-4F8A-A2A6-117FE6DE4CA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61188" y="4863130"/>
            <a:ext cx="2439853" cy="1097933"/>
          </a:xfrm>
          <a:prstGeom prst="rect">
            <a:avLst/>
          </a:prstGeom>
        </p:spPr>
      </p:pic>
      <p:pic>
        <p:nvPicPr>
          <p:cNvPr id="6" name="Picture 5">
            <a:extLst>
              <a:ext uri="{FF2B5EF4-FFF2-40B4-BE49-F238E27FC236}">
                <a16:creationId xmlns:a16="http://schemas.microsoft.com/office/drawing/2014/main" id="{C6201FB7-588C-435F-B950-F1BB55F49FD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78200" y="4900543"/>
            <a:ext cx="2829943" cy="1033816"/>
          </a:xfrm>
          <a:prstGeom prst="rect">
            <a:avLst/>
          </a:prstGeom>
        </p:spPr>
      </p:pic>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6F958A59-6009-A849-8932-8FBF86B9B6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56832" y="0"/>
            <a:ext cx="5535167" cy="6284422"/>
          </a:xfrm>
          <a:prstGeom prst="rect">
            <a:avLst/>
          </a:prstGeom>
        </p:spPr>
      </p:pic>
      <p:sp>
        <p:nvSpPr>
          <p:cNvPr id="3" name="Rectangle 2">
            <a:extLst>
              <a:ext uri="{FF2B5EF4-FFF2-40B4-BE49-F238E27FC236}">
                <a16:creationId xmlns:a16="http://schemas.microsoft.com/office/drawing/2014/main" id="{A0CA6B81-0377-6742-80E0-8F6AA4E7177F}"/>
              </a:ext>
            </a:extLst>
          </p:cNvPr>
          <p:cNvSpPr/>
          <p:nvPr/>
        </p:nvSpPr>
        <p:spPr>
          <a:xfrm>
            <a:off x="1" y="0"/>
            <a:ext cx="6656831" cy="6284421"/>
          </a:xfrm>
          <a:prstGeom prst="rect">
            <a:avLst/>
          </a:prstGeom>
          <a:solidFill>
            <a:srgbClr val="108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E6E2D5D-F1D2-CA44-8E4F-DAFFF555FF69}"/>
              </a:ext>
            </a:extLst>
          </p:cNvPr>
          <p:cNvSpPr txBox="1">
            <a:spLocks/>
          </p:cNvSpPr>
          <p:nvPr/>
        </p:nvSpPr>
        <p:spPr>
          <a:xfrm>
            <a:off x="0" y="182880"/>
            <a:ext cx="6656832" cy="62844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pPr algn="ctr">
              <a:lnSpc>
                <a:spcPct val="120000"/>
              </a:lnSpc>
            </a:pPr>
            <a:r>
              <a:rPr lang="en-US" sz="3100" b="0" dirty="0">
                <a:solidFill>
                  <a:schemeClr val="bg1"/>
                </a:solidFill>
              </a:rPr>
              <a:t>Companies that strive </a:t>
            </a:r>
            <a:br>
              <a:rPr lang="en-US" sz="3100" b="0" dirty="0">
                <a:solidFill>
                  <a:schemeClr val="bg1"/>
                </a:solidFill>
              </a:rPr>
            </a:br>
            <a:r>
              <a:rPr lang="en-US" sz="3100" b="0" dirty="0">
                <a:solidFill>
                  <a:schemeClr val="bg1"/>
                </a:solidFill>
              </a:rPr>
              <a:t>for and sustain </a:t>
            </a:r>
            <a:br>
              <a:rPr lang="en-US" sz="3100" b="0" dirty="0">
                <a:solidFill>
                  <a:schemeClr val="bg1"/>
                </a:solidFill>
              </a:rPr>
            </a:br>
            <a:r>
              <a:rPr lang="en-US" sz="3100" dirty="0">
                <a:solidFill>
                  <a:srgbClr val="FFFF00"/>
                </a:solidFill>
              </a:rPr>
              <a:t>SAFETY EXCELLENCE </a:t>
            </a:r>
            <a:br>
              <a:rPr lang="en-US" sz="3100" b="0" dirty="0">
                <a:solidFill>
                  <a:schemeClr val="bg1"/>
                </a:solidFill>
              </a:rPr>
            </a:br>
            <a:r>
              <a:rPr lang="en-US" sz="3100" b="0" dirty="0">
                <a:solidFill>
                  <a:schemeClr val="bg1"/>
                </a:solidFill>
              </a:rPr>
              <a:t>understand that front line </a:t>
            </a:r>
            <a:br>
              <a:rPr lang="en-US" sz="3100" b="0" dirty="0">
                <a:solidFill>
                  <a:schemeClr val="bg1"/>
                </a:solidFill>
              </a:rPr>
            </a:br>
            <a:r>
              <a:rPr lang="en-US" sz="3100" b="0" dirty="0">
                <a:solidFill>
                  <a:schemeClr val="bg1"/>
                </a:solidFill>
              </a:rPr>
              <a:t>supervisors are an </a:t>
            </a:r>
            <a:br>
              <a:rPr lang="en-US" sz="3100" b="0" dirty="0">
                <a:solidFill>
                  <a:schemeClr val="bg1"/>
                </a:solidFill>
              </a:rPr>
            </a:br>
            <a:r>
              <a:rPr lang="en-US" sz="3100" dirty="0">
                <a:solidFill>
                  <a:srgbClr val="FFFF00"/>
                </a:solidFill>
              </a:rPr>
              <a:t>ACTIVE &amp; CRITICAL </a:t>
            </a:r>
            <a:br>
              <a:rPr lang="en-US" sz="3100" b="0" dirty="0">
                <a:solidFill>
                  <a:schemeClr val="bg1"/>
                </a:solidFill>
              </a:rPr>
            </a:br>
            <a:r>
              <a:rPr lang="en-US" sz="3100" b="0" dirty="0">
                <a:solidFill>
                  <a:schemeClr val="bg1"/>
                </a:solidFill>
              </a:rPr>
              <a:t>part of a successful </a:t>
            </a:r>
            <a:br>
              <a:rPr lang="en-US" sz="3100" b="0" dirty="0">
                <a:solidFill>
                  <a:schemeClr val="bg1"/>
                </a:solidFill>
              </a:rPr>
            </a:br>
            <a:r>
              <a:rPr lang="en-US" sz="3100" b="0" dirty="0">
                <a:solidFill>
                  <a:schemeClr val="bg1"/>
                </a:solidFill>
              </a:rPr>
              <a:t>safety process.</a:t>
            </a:r>
            <a:br>
              <a:rPr lang="en-US" sz="2800" b="0" dirty="0">
                <a:solidFill>
                  <a:schemeClr val="bg1"/>
                </a:solidFill>
              </a:rPr>
            </a:br>
            <a:endParaRPr lang="en-US" sz="2800" b="0" dirty="0">
              <a:solidFill>
                <a:schemeClr val="bg1"/>
              </a:solidFill>
            </a:endParaRPr>
          </a:p>
        </p:txBody>
      </p:sp>
      <p:pic>
        <p:nvPicPr>
          <p:cNvPr id="5" name="Picture 4">
            <a:extLst>
              <a:ext uri="{FF2B5EF4-FFF2-40B4-BE49-F238E27FC236}">
                <a16:creationId xmlns:a16="http://schemas.microsoft.com/office/drawing/2014/main" id="{0F2EBD98-ED13-744D-B983-C16B1ABE0F0F}"/>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t="-1437"/>
          <a:stretch/>
        </p:blipFill>
        <p:spPr>
          <a:xfrm>
            <a:off x="0" y="0"/>
            <a:ext cx="6656832" cy="821540"/>
          </a:xfrm>
          <a:prstGeom prst="rect">
            <a:avLst/>
          </a:prstGeom>
          <a:effectLst/>
        </p:spPr>
      </p:pic>
      <p:pic>
        <p:nvPicPr>
          <p:cNvPr id="7" name="Picture 6">
            <a:extLst>
              <a:ext uri="{FF2B5EF4-FFF2-40B4-BE49-F238E27FC236}">
                <a16:creationId xmlns:a16="http://schemas.microsoft.com/office/drawing/2014/main" id="{7855AC66-09DE-DC43-8B7C-1D861ECCCE77}"/>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t="-1437"/>
          <a:stretch/>
        </p:blipFill>
        <p:spPr>
          <a:xfrm>
            <a:off x="0" y="5469467"/>
            <a:ext cx="6656832" cy="821540"/>
          </a:xfrm>
          <a:prstGeom prst="rect">
            <a:avLst/>
          </a:prstGeom>
          <a:effectLst/>
        </p:spPr>
      </p:pic>
    </p:spTree>
    <p:extLst>
      <p:ext uri="{BB962C8B-B14F-4D97-AF65-F5344CB8AC3E}">
        <p14:creationId xmlns:p14="http://schemas.microsoft.com/office/powerpoint/2010/main" val="1689272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44DDEC-5662-F14A-BB35-3D93E674AD33}"/>
              </a:ext>
            </a:extLst>
          </p:cNvPr>
          <p:cNvSpPr/>
          <p:nvPr/>
        </p:nvSpPr>
        <p:spPr>
          <a:xfrm>
            <a:off x="0" y="2366266"/>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605DF5-D763-4A43-B6F6-E3D10E4502B6}"/>
              </a:ext>
            </a:extLst>
          </p:cNvPr>
          <p:cNvSpPr/>
          <p:nvPr/>
        </p:nvSpPr>
        <p:spPr>
          <a:xfrm>
            <a:off x="0" y="292582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DBDAC9-5BE9-5040-A32A-4E2DC9E645B0}"/>
              </a:ext>
            </a:extLst>
          </p:cNvPr>
          <p:cNvSpPr/>
          <p:nvPr/>
        </p:nvSpPr>
        <p:spPr>
          <a:xfrm>
            <a:off x="0" y="3485382"/>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9E1A75-FDE3-5C44-9028-3A03D7C16C40}"/>
              </a:ext>
            </a:extLst>
          </p:cNvPr>
          <p:cNvSpPr/>
          <p:nvPr/>
        </p:nvSpPr>
        <p:spPr>
          <a:xfrm>
            <a:off x="0" y="4058588"/>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C3CD00-15DC-564C-85AB-5EC819298A7D}"/>
              </a:ext>
            </a:extLst>
          </p:cNvPr>
          <p:cNvSpPr/>
          <p:nvPr/>
        </p:nvSpPr>
        <p:spPr>
          <a:xfrm>
            <a:off x="0" y="463179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E48B2E-5559-7347-AAD2-B4F84D053278}"/>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442E484B-B750-7443-88D6-99A39E4F619F}"/>
              </a:ext>
            </a:extLst>
          </p:cNvPr>
          <p:cNvSpPr txBox="1">
            <a:spLocks/>
          </p:cNvSpPr>
          <p:nvPr/>
        </p:nvSpPr>
        <p:spPr>
          <a:xfrm>
            <a:off x="639766" y="2366266"/>
            <a:ext cx="1051559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None/>
            </a:pPr>
            <a:r>
              <a:rPr lang="en-US" b="1" dirty="0">
                <a:latin typeface="Arial" panose="020B0604020202020204" pitchFamily="34" charset="0"/>
                <a:cs typeface="Arial" panose="020B0604020202020204" pitchFamily="34" charset="0"/>
              </a:rPr>
              <a:t>ACCOMPLISHMENT</a:t>
            </a:r>
          </a:p>
          <a:p>
            <a:pPr marL="0" indent="0">
              <a:spcBef>
                <a:spcPts val="0"/>
              </a:spcBef>
              <a:spcAft>
                <a:spcPts val="1400"/>
              </a:spcAft>
              <a:buNone/>
            </a:pPr>
            <a:r>
              <a:rPr lang="en-US" b="1" dirty="0">
                <a:latin typeface="Arial" panose="020B0604020202020204" pitchFamily="34" charset="0"/>
                <a:cs typeface="Arial" panose="020B0604020202020204" pitchFamily="34" charset="0"/>
              </a:rPr>
              <a:t>VALIDATION</a:t>
            </a:r>
            <a:endParaRPr lang="en-US" dirty="0">
              <a:latin typeface="Arial" panose="020B0604020202020204" pitchFamily="34" charset="0"/>
              <a:cs typeface="Arial" panose="020B0604020202020204" pitchFamily="34" charset="0"/>
            </a:endParaRPr>
          </a:p>
          <a:p>
            <a:pPr marL="0" indent="0">
              <a:spcBef>
                <a:spcPts val="0"/>
              </a:spcBef>
              <a:spcAft>
                <a:spcPts val="1400"/>
              </a:spcAft>
              <a:buNone/>
            </a:pPr>
            <a:r>
              <a:rPr lang="en-US" b="1" dirty="0">
                <a:latin typeface="Arial" panose="020B0604020202020204" pitchFamily="34" charset="0"/>
                <a:cs typeface="Arial" panose="020B0604020202020204" pitchFamily="34" charset="0"/>
              </a:rPr>
              <a:t>OPPORTUNITIES</a:t>
            </a:r>
            <a:r>
              <a:rPr lang="en-US" dirty="0">
                <a:latin typeface="Arial" panose="020B0604020202020204" pitchFamily="34" charset="0"/>
                <a:cs typeface="Arial" panose="020B0604020202020204" pitchFamily="34" charset="0"/>
              </a:rPr>
              <a:t> </a:t>
            </a:r>
          </a:p>
          <a:p>
            <a:pPr marL="0" indent="0">
              <a:spcBef>
                <a:spcPts val="0"/>
              </a:spcBef>
              <a:spcAft>
                <a:spcPts val="1400"/>
              </a:spcAft>
              <a:buNone/>
            </a:pPr>
            <a:r>
              <a:rPr lang="en-US" b="1" dirty="0">
                <a:latin typeface="Arial" panose="020B0604020202020204" pitchFamily="34" charset="0"/>
                <a:cs typeface="Arial" panose="020B0604020202020204" pitchFamily="34" charset="0"/>
              </a:rPr>
              <a:t>COMPETITION</a:t>
            </a:r>
          </a:p>
          <a:p>
            <a:pPr marL="0" indent="0">
              <a:spcBef>
                <a:spcPts val="0"/>
              </a:spcBef>
              <a:spcAft>
                <a:spcPts val="1400"/>
              </a:spcAft>
              <a:buNone/>
            </a:pPr>
            <a:r>
              <a:rPr lang="en-US" b="1" dirty="0">
                <a:latin typeface="Arial" panose="020B0604020202020204" pitchFamily="34" charset="0"/>
                <a:cs typeface="Arial" panose="020B0604020202020204" pitchFamily="34" charset="0"/>
              </a:rPr>
              <a:t>RECOGNITION</a:t>
            </a:r>
          </a:p>
          <a:p>
            <a:pPr marL="4572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3" name="Picture 12" descr="A picture containing person, outdoor, yellow, player&#10;&#10;Description automatically generated">
            <a:extLst>
              <a:ext uri="{FF2B5EF4-FFF2-40B4-BE49-F238E27FC236}">
                <a16:creationId xmlns:a16="http://schemas.microsoft.com/office/drawing/2014/main" id="{6A662E20-BD47-F243-A0E1-C6237E1589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8433" y="804436"/>
            <a:ext cx="7658835" cy="5170824"/>
          </a:xfrm>
          <a:prstGeom prst="rect">
            <a:avLst/>
          </a:prstGeom>
          <a:effectLst>
            <a:softEdge rad="1270000"/>
          </a:effectLst>
        </p:spPr>
      </p:pic>
      <p:sp>
        <p:nvSpPr>
          <p:cNvPr id="14" name="TextBox 13">
            <a:extLst>
              <a:ext uri="{FF2B5EF4-FFF2-40B4-BE49-F238E27FC236}">
                <a16:creationId xmlns:a16="http://schemas.microsoft.com/office/drawing/2014/main" id="{A63A1067-E62E-EA42-8C2A-C220157077A3}"/>
              </a:ext>
            </a:extLst>
          </p:cNvPr>
          <p:cNvSpPr txBox="1"/>
          <p:nvPr/>
        </p:nvSpPr>
        <p:spPr>
          <a:xfrm>
            <a:off x="261581" y="5396072"/>
            <a:ext cx="11586949" cy="1215717"/>
          </a:xfrm>
          <a:prstGeom prst="rect">
            <a:avLst/>
          </a:prstGeom>
          <a:noFill/>
        </p:spPr>
        <p:txBody>
          <a:bodyPr wrap="square" rtlCol="0">
            <a:spAutoFit/>
          </a:bodyPr>
          <a:lstStyle/>
          <a:p>
            <a:pPr algn="ctr">
              <a:lnSpc>
                <a:spcPct val="150000"/>
              </a:lnSpc>
              <a:spcAft>
                <a:spcPts val="1200"/>
              </a:spcAft>
            </a:pPr>
            <a:r>
              <a:rPr lang="en-US" sz="3000" b="1" dirty="0">
                <a:solidFill>
                  <a:schemeClr val="accent4">
                    <a:lumMod val="60000"/>
                    <a:lumOff val="40000"/>
                  </a:schemeClr>
                </a:solidFill>
                <a:latin typeface="Arial Black" panose="020B0604020202020204" pitchFamily="34" charset="0"/>
                <a:cs typeface="Arial Black" panose="020B0604020202020204" pitchFamily="34" charset="0"/>
              </a:rPr>
              <a:t>DEMONSTRATES THAT SAFETY IS EVERYBODY’S JOB</a:t>
            </a:r>
          </a:p>
          <a:p>
            <a:endParaRPr lang="en-US" dirty="0"/>
          </a:p>
        </p:txBody>
      </p:sp>
      <p:sp>
        <p:nvSpPr>
          <p:cNvPr id="15" name="Text Placeholder 11">
            <a:extLst>
              <a:ext uri="{FF2B5EF4-FFF2-40B4-BE49-F238E27FC236}">
                <a16:creationId xmlns:a16="http://schemas.microsoft.com/office/drawing/2014/main" id="{8F96C15B-2FE5-6C44-844E-AED780A827C8}"/>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76623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496BFF-43BA-024D-B54D-E80434EF7F81}"/>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A2502023-EF5E-604A-9B60-6D556C1493A9}"/>
              </a:ext>
            </a:extLst>
          </p:cNvPr>
          <p:cNvSpPr txBox="1">
            <a:spLocks/>
          </p:cNvSpPr>
          <p:nvPr/>
        </p:nvSpPr>
        <p:spPr>
          <a:xfrm>
            <a:off x="618523" y="2031405"/>
            <a:ext cx="5127184" cy="3755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US" sz="2200" b="1" dirty="0">
                <a:solidFill>
                  <a:schemeClr val="bg1"/>
                </a:solidFill>
                <a:latin typeface="Arial" panose="020B0604020202020204" pitchFamily="34" charset="0"/>
                <a:cs typeface="Arial" panose="020B0604020202020204" pitchFamily="34" charset="0"/>
              </a:rPr>
              <a:t>Employers and Owners</a:t>
            </a:r>
          </a:p>
          <a:p>
            <a:pPr marL="342900" indent="-342900">
              <a:defRPr/>
            </a:pPr>
            <a:r>
              <a:rPr lang="en-US" sz="2000" dirty="0">
                <a:solidFill>
                  <a:schemeClr val="bg1"/>
                </a:solidFill>
                <a:latin typeface="Arial" panose="020B0604020202020204" pitchFamily="34" charset="0"/>
                <a:cs typeface="Arial" panose="020B0604020202020204" pitchFamily="34" charset="0"/>
              </a:rPr>
              <a:t>Helpful in selecting qualified safety professional</a:t>
            </a:r>
          </a:p>
          <a:p>
            <a:pPr marL="342900" indent="-342900">
              <a:defRPr/>
            </a:pPr>
            <a:r>
              <a:rPr lang="en-US" sz="2000" dirty="0">
                <a:solidFill>
                  <a:schemeClr val="bg1"/>
                </a:solidFill>
                <a:latin typeface="Arial" panose="020B0604020202020204" pitchFamily="34" charset="0"/>
                <a:cs typeface="Arial" panose="020B0604020202020204" pitchFamily="34" charset="0"/>
              </a:rPr>
              <a:t>Improves safety in the workplace through increased competence and confidence</a:t>
            </a:r>
          </a:p>
          <a:p>
            <a:pPr marL="342900" indent="-342900">
              <a:defRPr/>
            </a:pPr>
            <a:r>
              <a:rPr lang="en-US" sz="2000" dirty="0">
                <a:solidFill>
                  <a:schemeClr val="bg1"/>
                </a:solidFill>
                <a:latin typeface="Arial" panose="020B0604020202020204" pitchFamily="34" charset="0"/>
                <a:cs typeface="Arial" panose="020B0604020202020204" pitchFamily="34" charset="0"/>
              </a:rPr>
              <a:t>Increases public confidence in the employer’s safety program</a:t>
            </a:r>
          </a:p>
          <a:p>
            <a:pPr marL="342900" indent="-342900">
              <a:defRPr/>
            </a:pPr>
            <a:r>
              <a:rPr lang="en-US" sz="2000" dirty="0">
                <a:solidFill>
                  <a:schemeClr val="bg1"/>
                </a:solidFill>
                <a:latin typeface="Arial" panose="020B0604020202020204" pitchFamily="34" charset="0"/>
                <a:cs typeface="Arial" panose="020B0604020202020204" pitchFamily="34" charset="0"/>
              </a:rPr>
              <a:t>Enhances profitability and quality by reducing accidents, illnesses, and insurance claims</a:t>
            </a:r>
          </a:p>
          <a:p>
            <a:pPr marL="0" indent="0">
              <a:buNone/>
            </a:pPr>
            <a:endParaRPr lang="en-US" sz="2400" dirty="0"/>
          </a:p>
        </p:txBody>
      </p:sp>
      <p:sp>
        <p:nvSpPr>
          <p:cNvPr id="4" name="Text Placeholder 11">
            <a:extLst>
              <a:ext uri="{FF2B5EF4-FFF2-40B4-BE49-F238E27FC236}">
                <a16:creationId xmlns:a16="http://schemas.microsoft.com/office/drawing/2014/main" id="{596C5C8B-888E-204E-9B46-BDA156E6A2DF}"/>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pic>
        <p:nvPicPr>
          <p:cNvPr id="7" name="Picture 6" descr="A person in a suit talking to a group of people wearing safety vests&#10;&#10;Description automatically generated with medium confidence">
            <a:extLst>
              <a:ext uri="{FF2B5EF4-FFF2-40B4-BE49-F238E27FC236}">
                <a16:creationId xmlns:a16="http://schemas.microsoft.com/office/drawing/2014/main" id="{F47228EE-6925-4757-8703-20C4D6A8CF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37019" y="1734665"/>
            <a:ext cx="6940249" cy="4541444"/>
          </a:xfrm>
          <a:prstGeom prst="rect">
            <a:avLst/>
          </a:prstGeom>
          <a:effectLst>
            <a:softEdge rad="484137"/>
          </a:effectLst>
        </p:spPr>
      </p:pic>
    </p:spTree>
    <p:extLst>
      <p:ext uri="{BB962C8B-B14F-4D97-AF65-F5344CB8AC3E}">
        <p14:creationId xmlns:p14="http://schemas.microsoft.com/office/powerpoint/2010/main" val="1672641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08741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852333" y="-22012"/>
            <a:ext cx="6356515" cy="6356515"/>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2882679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086584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ilhouette of a person holding a dog&#10;&#10;Description automatically generated with low confidence">
            <a:extLst>
              <a:ext uri="{FF2B5EF4-FFF2-40B4-BE49-F238E27FC236}">
                <a16:creationId xmlns:a16="http://schemas.microsoft.com/office/drawing/2014/main" id="{8DB4C054-2DAD-9E4A-8306-D38C3C89609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6284773"/>
          </a:xfrm>
          <a:prstGeom prst="rect">
            <a:avLst/>
          </a:prstGeom>
        </p:spPr>
      </p:pic>
      <p:pic>
        <p:nvPicPr>
          <p:cNvPr id="4" name="Content Placeholder 18" descr="A person holding a banana&#10;&#10;Description automatically generated">
            <a:extLst>
              <a:ext uri="{FF2B5EF4-FFF2-40B4-BE49-F238E27FC236}">
                <a16:creationId xmlns:a16="http://schemas.microsoft.com/office/drawing/2014/main" id="{04E01068-74C6-4FB2-A51D-62BE25A7C4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CFCAE059-1935-4834-85C6-488EA5ADA946}"/>
              </a:ext>
            </a:extLst>
          </p:cNvPr>
          <p:cNvSpPr/>
          <p:nvPr/>
        </p:nvSpPr>
        <p:spPr>
          <a:xfrm>
            <a:off x="650199" y="1919989"/>
            <a:ext cx="5958419" cy="4801314"/>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16827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30 hours of formal safety-related training</a:t>
            </a: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Experience Requirement </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Two (2) years supervisory experience;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Four (4) years work experience (work experience must be a minimum part-time [18 </a:t>
            </a:r>
            <a:r>
              <a:rPr lang="en-US" sz="1600" b="1" dirty="0" err="1">
                <a:solidFill>
                  <a:schemeClr val="tx1">
                    <a:lumMod val="50000"/>
                    <a:lumOff val="50000"/>
                  </a:schemeClr>
                </a:solidFill>
                <a:latin typeface="Arial" panose="020B0604020202020204" pitchFamily="34" charset="0"/>
              </a:rPr>
              <a:t>hrs</a:t>
            </a:r>
            <a:r>
              <a:rPr lang="en-US" sz="1600" b="1" dirty="0">
                <a:solidFill>
                  <a:schemeClr val="tx1">
                    <a:lumMod val="50000"/>
                    <a:lumOff val="50000"/>
                  </a:schemeClr>
                </a:solidFill>
                <a:latin typeface="Arial" panose="020B0604020202020204" pitchFamily="34" charset="0"/>
              </a:rPr>
              <a:t>/week] to qualify);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An associate degree or higher in Occupational Safety, Risk Management, or Construction Management; </a:t>
            </a:r>
            <a:r>
              <a:rPr lang="en-US" sz="1600" b="1" dirty="0">
                <a:latin typeface="Arial" panose="020B0604020202020204" pitchFamily="34" charset="0"/>
              </a:rPr>
              <a:t>OR</a:t>
            </a:r>
          </a:p>
          <a:p>
            <a:pPr marL="742950" lvl="1" indent="-285750">
              <a:buFont typeface="Arial" panose="020B0604020202020204" pitchFamily="34" charset="0"/>
              <a:buChar char="•"/>
            </a:pPr>
            <a:r>
              <a:rPr lang="en-US" sz="1600" b="1" dirty="0">
                <a:solidFill>
                  <a:schemeClr val="tx1">
                    <a:lumMod val="50000"/>
                    <a:lumOff val="50000"/>
                  </a:schemeClr>
                </a:solidFill>
                <a:latin typeface="Arial" panose="020B0604020202020204" pitchFamily="34" charset="0"/>
              </a:rPr>
              <a:t>Completion of a 2-year trade or union training program/apprenticeship.</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160338">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579438" lvl="1" indent="-16827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6" name="Title 1">
            <a:extLst>
              <a:ext uri="{FF2B5EF4-FFF2-40B4-BE49-F238E27FC236}">
                <a16:creationId xmlns:a16="http://schemas.microsoft.com/office/drawing/2014/main" id="{8D85334F-412B-4F27-8749-95EB879B58AF}"/>
              </a:ext>
            </a:extLst>
          </p:cNvPr>
          <p:cNvSpPr txBox="1">
            <a:spLocks/>
          </p:cNvSpPr>
          <p:nvPr/>
        </p:nvSpPr>
        <p:spPr>
          <a:xfrm>
            <a:off x="1097335" y="2873075"/>
            <a:ext cx="13876171" cy="538620"/>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endParaRPr lang="en-US" sz="3200" dirty="0">
              <a:solidFill>
                <a:srgbClr val="CD1041"/>
              </a:solidFill>
            </a:endParaRPr>
          </a:p>
        </p:txBody>
      </p:sp>
      <p:pic>
        <p:nvPicPr>
          <p:cNvPr id="10" name="Picture 9">
            <a:extLst>
              <a:ext uri="{FF2B5EF4-FFF2-40B4-BE49-F238E27FC236}">
                <a16:creationId xmlns:a16="http://schemas.microsoft.com/office/drawing/2014/main" id="{B97E1007-FCFD-2F45-AE81-6E0C53FE04E1}"/>
              </a:ext>
            </a:extLst>
          </p:cNvPr>
          <p:cNvPicPr>
            <a:picLocks noChangeAspect="1"/>
          </p:cNvPicPr>
          <p:nvPr/>
        </p:nvPicPr>
        <p:blipFill rotWithShape="1">
          <a:blip r:embed="rId5" cstate="email">
            <a:alphaModFix amt="20000"/>
            <a:extLst>
              <a:ext uri="{28A0092B-C50C-407E-A947-70E740481C1C}">
                <a14:useLocalDpi xmlns:a14="http://schemas.microsoft.com/office/drawing/2010/main"/>
              </a:ext>
            </a:extLst>
          </a:blip>
          <a:srcRect/>
          <a:stretch/>
        </p:blipFill>
        <p:spPr>
          <a:xfrm>
            <a:off x="5148729" y="507012"/>
            <a:ext cx="7043271" cy="812800"/>
          </a:xfrm>
          <a:prstGeom prst="rect">
            <a:avLst/>
          </a:prstGeom>
          <a:effectLst/>
        </p:spPr>
      </p:pic>
      <p:sp>
        <p:nvSpPr>
          <p:cNvPr id="11" name="Title 1">
            <a:extLst>
              <a:ext uri="{FF2B5EF4-FFF2-40B4-BE49-F238E27FC236}">
                <a16:creationId xmlns:a16="http://schemas.microsoft.com/office/drawing/2014/main" id="{B6214AE1-BFC1-0145-8453-F1A5C466540B}"/>
              </a:ext>
            </a:extLst>
          </p:cNvPr>
          <p:cNvSpPr txBox="1">
            <a:spLocks/>
          </p:cNvSpPr>
          <p:nvPr/>
        </p:nvSpPr>
        <p:spPr>
          <a:xfrm>
            <a:off x="1152199" y="1319386"/>
            <a:ext cx="13876171" cy="538620"/>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D1041"/>
                </a:solidFill>
              </a:rPr>
              <a:t>Eligibility Requirements </a:t>
            </a:r>
          </a:p>
        </p:txBody>
      </p:sp>
      <p:sp>
        <p:nvSpPr>
          <p:cNvPr id="12" name="TextBox 11">
            <a:extLst>
              <a:ext uri="{FF2B5EF4-FFF2-40B4-BE49-F238E27FC236}">
                <a16:creationId xmlns:a16="http://schemas.microsoft.com/office/drawing/2014/main" id="{2F4F8867-531B-644C-917A-FBCA916FC6BB}"/>
              </a:ext>
            </a:extLst>
          </p:cNvPr>
          <p:cNvSpPr txBox="1"/>
          <p:nvPr/>
        </p:nvSpPr>
        <p:spPr>
          <a:xfrm>
            <a:off x="238355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pic>
        <p:nvPicPr>
          <p:cNvPr id="14" name="Picture 13" descr="Logo&#10;&#10;Description automatically generated with low confidence">
            <a:extLst>
              <a:ext uri="{FF2B5EF4-FFF2-40B4-BE49-F238E27FC236}">
                <a16:creationId xmlns:a16="http://schemas.microsoft.com/office/drawing/2014/main" id="{EB45DCC6-1EE9-744D-AEC4-807DADDAC6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675" y="461555"/>
            <a:ext cx="1916430" cy="857831"/>
          </a:xfrm>
          <a:prstGeom prst="rect">
            <a:avLst/>
          </a:prstGeom>
        </p:spPr>
      </p:pic>
      <p:pic>
        <p:nvPicPr>
          <p:cNvPr id="15" name="Picture 14" descr="Logo&#10;&#10;Description automatically generated">
            <a:extLst>
              <a:ext uri="{FF2B5EF4-FFF2-40B4-BE49-F238E27FC236}">
                <a16:creationId xmlns:a16="http://schemas.microsoft.com/office/drawing/2014/main" id="{0F6EB7F5-20C1-6844-88F4-17C9BB0226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22184" y="461555"/>
            <a:ext cx="2372723" cy="857831"/>
          </a:xfrm>
          <a:prstGeom prst="rect">
            <a:avLst/>
          </a:prstGeom>
        </p:spPr>
      </p:pic>
    </p:spTree>
    <p:extLst>
      <p:ext uri="{BB962C8B-B14F-4D97-AF65-F5344CB8AC3E}">
        <p14:creationId xmlns:p14="http://schemas.microsoft.com/office/powerpoint/2010/main" val="149723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F55F46D-9046-6A49-9808-76C279941324}"/>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285E2232-B0AA-4343-9FF7-7039CC921809}"/>
              </a:ext>
            </a:extLst>
          </p:cNvPr>
          <p:cNvSpPr txBox="1">
            <a:spLocks/>
          </p:cNvSpPr>
          <p:nvPr/>
        </p:nvSpPr>
        <p:spPr>
          <a:xfrm>
            <a:off x="618523" y="2031406"/>
            <a:ext cx="6449066" cy="2294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Exams are taken at Pearson VUE’s test centers located around the world </a:t>
            </a:r>
            <a:r>
              <a:rPr lang="en-US" sz="2400" dirty="0">
                <a:hlinkClick r:id="rId3"/>
              </a:rPr>
              <a:t>http://www.vue.com/bcsp/</a:t>
            </a:r>
            <a:endParaRPr lang="en-US" sz="2400" b="1" dirty="0">
              <a:latin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Two-hour exam with 100 multiple                                                choice questions</a:t>
            </a:r>
          </a:p>
          <a:p>
            <a:r>
              <a:rPr lang="en-US" b="1" dirty="0">
                <a:latin typeface="Arial" panose="020B0604020202020204" pitchFamily="34" charset="0"/>
                <a:cs typeface="Arial" panose="020B0604020202020204" pitchFamily="34" charset="0"/>
              </a:rPr>
              <a:t>Fees</a:t>
            </a:r>
          </a:p>
          <a:p>
            <a:pPr lvl="1"/>
            <a:r>
              <a:rPr lang="en-US" dirty="0">
                <a:latin typeface="Arial" panose="020B0604020202020204" pitchFamily="34" charset="0"/>
                <a:cs typeface="Arial" panose="020B0604020202020204" pitchFamily="34" charset="0"/>
              </a:rPr>
              <a:t>Application fee </a:t>
            </a:r>
          </a:p>
          <a:p>
            <a:pPr lvl="1"/>
            <a:r>
              <a:rPr lang="en-US" dirty="0">
                <a:latin typeface="Arial" panose="020B0604020202020204" pitchFamily="34" charset="0"/>
                <a:cs typeface="Arial" panose="020B0604020202020204" pitchFamily="34" charset="0"/>
              </a:rPr>
              <a:t>Exam fee </a:t>
            </a:r>
          </a:p>
          <a:p>
            <a:pPr lvl="1"/>
            <a:r>
              <a:rPr lang="en-US" dirty="0">
                <a:latin typeface="Arial" panose="020B0604020202020204" pitchFamily="34" charset="0"/>
                <a:cs typeface="Arial" panose="020B0604020202020204" pitchFamily="34" charset="0"/>
              </a:rPr>
              <a:t>Annual renewal </a:t>
            </a:r>
          </a:p>
          <a:p>
            <a:endParaRPr lang="en-US" sz="2400" b="1" dirty="0">
              <a:latin typeface="Arial" panose="020B0604020202020204" pitchFamily="34" charset="0"/>
              <a:cs typeface="Arial" panose="020B0604020202020204" pitchFamily="34" charset="0"/>
            </a:endParaRPr>
          </a:p>
          <a:p>
            <a:pPr marL="0" indent="0">
              <a:buNone/>
            </a:pPr>
            <a:endParaRPr lang="en-US" sz="2400" dirty="0"/>
          </a:p>
        </p:txBody>
      </p:sp>
      <p:pic>
        <p:nvPicPr>
          <p:cNvPr id="4" name="Picture 3">
            <a:extLst>
              <a:ext uri="{FF2B5EF4-FFF2-40B4-BE49-F238E27FC236}">
                <a16:creationId xmlns:a16="http://schemas.microsoft.com/office/drawing/2014/main" id="{CA342BD4-B556-4745-9236-54A7B64AEB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4379" y="867574"/>
            <a:ext cx="6449067" cy="5426414"/>
          </a:xfrm>
          <a:prstGeom prst="rect">
            <a:avLst/>
          </a:prstGeom>
          <a:effectLst>
            <a:softEdge rad="1077366"/>
          </a:effectLst>
        </p:spPr>
      </p:pic>
      <p:sp>
        <p:nvSpPr>
          <p:cNvPr id="5" name="Text Placeholder 11">
            <a:extLst>
              <a:ext uri="{FF2B5EF4-FFF2-40B4-BE49-F238E27FC236}">
                <a16:creationId xmlns:a16="http://schemas.microsoft.com/office/drawing/2014/main" id="{2188912C-A0E8-214D-9BCE-52E27D46DDA7}"/>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Examination and Fees</a:t>
            </a:r>
          </a:p>
        </p:txBody>
      </p:sp>
    </p:spTree>
    <p:extLst>
      <p:ext uri="{BB962C8B-B14F-4D97-AF65-F5344CB8AC3E}">
        <p14:creationId xmlns:p14="http://schemas.microsoft.com/office/powerpoint/2010/main" val="3219611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AFCC9-B869-1240-8758-5F2A3BCB82F9}"/>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t="-5592" r="3495"/>
          <a:stretch/>
        </p:blipFill>
        <p:spPr>
          <a:xfrm>
            <a:off x="5394907" y="461555"/>
            <a:ext cx="6797093" cy="858257"/>
          </a:xfrm>
          <a:prstGeom prst="rect">
            <a:avLst/>
          </a:prstGeom>
          <a:effectLst/>
        </p:spPr>
      </p:pic>
      <p:sp>
        <p:nvSpPr>
          <p:cNvPr id="3" name="Title 1">
            <a:extLst>
              <a:ext uri="{FF2B5EF4-FFF2-40B4-BE49-F238E27FC236}">
                <a16:creationId xmlns:a16="http://schemas.microsoft.com/office/drawing/2014/main" id="{EA0C9E59-ECEA-1A47-B4BF-BD663FB32638}"/>
              </a:ext>
            </a:extLst>
          </p:cNvPr>
          <p:cNvSpPr txBox="1">
            <a:spLocks/>
          </p:cNvSpPr>
          <p:nvPr/>
        </p:nvSpPr>
        <p:spPr>
          <a:xfrm>
            <a:off x="1152199" y="1319386"/>
            <a:ext cx="13876171" cy="538620"/>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C00000"/>
                </a:solidFill>
              </a:rPr>
              <a:t>Recertification Requirements</a:t>
            </a:r>
          </a:p>
        </p:txBody>
      </p:sp>
      <p:sp>
        <p:nvSpPr>
          <p:cNvPr id="6" name="TextBox 5">
            <a:extLst>
              <a:ext uri="{FF2B5EF4-FFF2-40B4-BE49-F238E27FC236}">
                <a16:creationId xmlns:a16="http://schemas.microsoft.com/office/drawing/2014/main" id="{B0132047-27F1-EC40-A290-F5D3F41DDB01}"/>
              </a:ext>
            </a:extLst>
          </p:cNvPr>
          <p:cNvSpPr txBox="1"/>
          <p:nvPr/>
        </p:nvSpPr>
        <p:spPr>
          <a:xfrm>
            <a:off x="2383556" y="573228"/>
            <a:ext cx="606682"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&amp;</a:t>
            </a:r>
          </a:p>
        </p:txBody>
      </p:sp>
      <p:pic>
        <p:nvPicPr>
          <p:cNvPr id="9" name="Picture 8" descr="Logo&#10;&#10;Description automatically generated with low confidence">
            <a:extLst>
              <a:ext uri="{FF2B5EF4-FFF2-40B4-BE49-F238E27FC236}">
                <a16:creationId xmlns:a16="http://schemas.microsoft.com/office/drawing/2014/main" id="{0B257E5F-4C18-AD42-8674-29DFE10DD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675" y="461555"/>
            <a:ext cx="1916430" cy="857831"/>
          </a:xfrm>
          <a:prstGeom prst="rect">
            <a:avLst/>
          </a:prstGeom>
        </p:spPr>
      </p:pic>
      <p:pic>
        <p:nvPicPr>
          <p:cNvPr id="11" name="Picture 10" descr="Logo&#10;&#10;Description automatically generated">
            <a:extLst>
              <a:ext uri="{FF2B5EF4-FFF2-40B4-BE49-F238E27FC236}">
                <a16:creationId xmlns:a16="http://schemas.microsoft.com/office/drawing/2014/main" id="{C0991B63-D081-C246-868D-983D30F155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22184" y="461555"/>
            <a:ext cx="2372723" cy="857831"/>
          </a:xfrm>
          <a:prstGeom prst="rect">
            <a:avLst/>
          </a:prstGeom>
        </p:spPr>
      </p:pic>
      <p:sp>
        <p:nvSpPr>
          <p:cNvPr id="12" name="Content Placeholder 3">
            <a:extLst>
              <a:ext uri="{FF2B5EF4-FFF2-40B4-BE49-F238E27FC236}">
                <a16:creationId xmlns:a16="http://schemas.microsoft.com/office/drawing/2014/main" id="{2548405E-9A76-6D46-B17A-E6CF8E1DF307}"/>
              </a:ext>
            </a:extLst>
          </p:cNvPr>
          <p:cNvSpPr txBox="1">
            <a:spLocks/>
          </p:cNvSpPr>
          <p:nvPr/>
        </p:nvSpPr>
        <p:spPr>
          <a:xfrm>
            <a:off x="431675" y="2137373"/>
            <a:ext cx="980541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ct val="20000"/>
              </a:spcBef>
              <a:spcAft>
                <a:spcPts val="1200"/>
              </a:spcAft>
              <a:buNone/>
              <a:defRPr/>
            </a:pPr>
            <a:r>
              <a:rPr lang="en-US" sz="2400" b="1" dirty="0">
                <a:solidFill>
                  <a:srgbClr val="000000"/>
                </a:solidFill>
                <a:latin typeface="Arial" panose="020B0604020202020204" pitchFamily="34" charset="0"/>
                <a:cs typeface="Arial" panose="020B0604020202020204" pitchFamily="34" charset="0"/>
              </a:rPr>
              <a:t>Attend and/or teach 30 hours during the five-year cycle</a:t>
            </a:r>
          </a:p>
          <a:p>
            <a:pPr marL="627062" indent="-342900" defTabSz="457200">
              <a:lnSpc>
                <a:spcPct val="100000"/>
              </a:lnSpc>
              <a:spcBef>
                <a:spcPct val="20000"/>
              </a:spcBef>
              <a:spcAft>
                <a:spcPts val="1200"/>
              </a:spcAft>
              <a:buSzPct val="100000"/>
              <a:defRPr/>
            </a:pPr>
            <a:r>
              <a:rPr lang="en-US" sz="2200" dirty="0">
                <a:solidFill>
                  <a:srgbClr val="000000"/>
                </a:solidFill>
                <a:latin typeface="Arial" panose="020B0604020202020204" pitchFamily="34" charset="0"/>
                <a:cs typeface="Arial" panose="020B0604020202020204" pitchFamily="34" charset="0"/>
              </a:rPr>
              <a:t>Safety and health courses</a:t>
            </a:r>
          </a:p>
          <a:p>
            <a:pPr marL="627062" indent="-342900" defTabSz="457200">
              <a:lnSpc>
                <a:spcPct val="100000"/>
              </a:lnSpc>
              <a:spcBef>
                <a:spcPct val="20000"/>
              </a:spcBef>
              <a:spcAft>
                <a:spcPts val="600"/>
              </a:spcAft>
              <a:buSzPct val="100000"/>
              <a:defRPr/>
            </a:pPr>
            <a:r>
              <a:rPr lang="en-US" sz="2200" dirty="0">
                <a:solidFill>
                  <a:srgbClr val="000000"/>
                </a:solidFill>
                <a:latin typeface="Arial" panose="020B0604020202020204" pitchFamily="34" charset="0"/>
                <a:cs typeface="Arial" panose="020B0604020202020204" pitchFamily="34" charset="0"/>
              </a:rPr>
              <a:t>Presentations</a:t>
            </a:r>
          </a:p>
          <a:p>
            <a:pPr marL="627062" indent="-342900" defTabSz="457200">
              <a:lnSpc>
                <a:spcPct val="100000"/>
              </a:lnSpc>
              <a:spcBef>
                <a:spcPct val="20000"/>
              </a:spcBef>
              <a:spcAft>
                <a:spcPts val="1200"/>
              </a:spcAft>
              <a:buSzPct val="100000"/>
              <a:defRPr/>
            </a:pPr>
            <a:r>
              <a:rPr lang="en-US" sz="2200" dirty="0">
                <a:solidFill>
                  <a:srgbClr val="000000"/>
                </a:solidFill>
                <a:latin typeface="Arial" panose="020B0604020202020204" pitchFamily="34" charset="0"/>
                <a:cs typeface="Arial" panose="020B0604020202020204" pitchFamily="34" charset="0"/>
              </a:rPr>
              <a:t>Tool-box talks </a:t>
            </a:r>
            <a:r>
              <a:rPr lang="en-US" dirty="0">
                <a:solidFill>
                  <a:srgbClr val="000000"/>
                </a:solidFill>
                <a:latin typeface="Arial" panose="020B0604020202020204" pitchFamily="34" charset="0"/>
                <a:cs typeface="Arial" panose="020B0604020202020204" pitchFamily="34" charset="0"/>
              </a:rPr>
              <a:t>	</a:t>
            </a:r>
          </a:p>
          <a:p>
            <a:pPr marL="0" indent="0">
              <a:spcAft>
                <a:spcPts val="1200"/>
              </a:spcAft>
              <a:buSzPct val="100000"/>
              <a:buFont typeface="Arial" panose="020B0604020202020204" pitchFamily="34" charset="0"/>
              <a:buNone/>
              <a:defRPr/>
            </a:pPr>
            <a:r>
              <a:rPr lang="en-US" b="1" dirty="0">
                <a:solidFill>
                  <a:srgbClr val="C00000"/>
                </a:solidFill>
                <a:latin typeface="Arial Black" panose="020B0604020202020204" pitchFamily="34" charset="0"/>
                <a:cs typeface="Arial Black" panose="020B0604020202020204" pitchFamily="34" charset="0"/>
              </a:rPr>
              <a:t>OR</a:t>
            </a:r>
          </a:p>
          <a:p>
            <a:pPr marL="0" indent="0">
              <a:spcAft>
                <a:spcPts val="1200"/>
              </a:spcAft>
              <a:buSzPct val="100000"/>
              <a:buNone/>
              <a:defRPr/>
            </a:pPr>
            <a:r>
              <a:rPr lang="en-US" sz="2400" b="1" dirty="0">
                <a:solidFill>
                  <a:srgbClr val="000000"/>
                </a:solidFill>
                <a:latin typeface="Arial" panose="020B0604020202020204" pitchFamily="34" charset="0"/>
                <a:cs typeface="Arial" panose="020B0604020202020204" pitchFamily="34" charset="0"/>
              </a:rPr>
              <a:t>Achieve the CSP, SMS, ASP, OHST, CHST, STS, STSC, or CIT during the five-year cycle</a:t>
            </a:r>
          </a:p>
          <a:p>
            <a:endParaRPr lang="en-US" dirty="0"/>
          </a:p>
        </p:txBody>
      </p:sp>
    </p:spTree>
    <p:extLst>
      <p:ext uri="{BB962C8B-B14F-4D97-AF65-F5344CB8AC3E}">
        <p14:creationId xmlns:p14="http://schemas.microsoft.com/office/powerpoint/2010/main" val="326764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ilhouette&#10;&#10;Description automatically generated">
            <a:extLst>
              <a:ext uri="{FF2B5EF4-FFF2-40B4-BE49-F238E27FC236}">
                <a16:creationId xmlns:a16="http://schemas.microsoft.com/office/drawing/2014/main" id="{09A57CAA-5F4B-F848-87B5-EDC07B6E0F1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299458"/>
          </a:xfrm>
          <a:prstGeom prst="rect">
            <a:avLst/>
          </a:prstGeom>
        </p:spPr>
      </p:pic>
      <p:sp>
        <p:nvSpPr>
          <p:cNvPr id="3" name="Oval 2">
            <a:extLst>
              <a:ext uri="{FF2B5EF4-FFF2-40B4-BE49-F238E27FC236}">
                <a16:creationId xmlns:a16="http://schemas.microsoft.com/office/drawing/2014/main" id="{268F409C-FE18-1744-AC60-BA4CC3FAF849}"/>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A71F9729-04E9-B241-86BF-A55DA3C2487A}"/>
              </a:ext>
            </a:extLst>
          </p:cNvPr>
          <p:cNvSpPr txBox="1">
            <a:spLocks/>
          </p:cNvSpPr>
          <p:nvPr/>
        </p:nvSpPr>
        <p:spPr>
          <a:xfrm>
            <a:off x="639766" y="899582"/>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5" name="Picture 4">
            <a:extLst>
              <a:ext uri="{FF2B5EF4-FFF2-40B4-BE49-F238E27FC236}">
                <a16:creationId xmlns:a16="http://schemas.microsoft.com/office/drawing/2014/main" id="{160EF35C-BC2A-C143-B114-CE3EC4D44974}"/>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1985663" y="11642"/>
            <a:ext cx="10206337" cy="809897"/>
          </a:xfrm>
          <a:prstGeom prst="rect">
            <a:avLst/>
          </a:prstGeom>
          <a:effectLst/>
        </p:spPr>
      </p:pic>
      <p:sp>
        <p:nvSpPr>
          <p:cNvPr id="6" name="Content Placeholder 4">
            <a:extLst>
              <a:ext uri="{FF2B5EF4-FFF2-40B4-BE49-F238E27FC236}">
                <a16:creationId xmlns:a16="http://schemas.microsoft.com/office/drawing/2014/main" id="{C3E34CD3-FD4A-E947-AB44-094A9B513E72}"/>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200" b="1" dirty="0">
                <a:latin typeface="Arial" panose="020B0604020202020204" pitchFamily="34" charset="0"/>
                <a:cs typeface="Arial" panose="020B0604020202020204" pitchFamily="34" charset="0"/>
              </a:rPr>
              <a:t>About the Safety Trained Supervisor</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 (STS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and Safety Trained Supervisor Construction</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(STSC</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certifications</a:t>
            </a:r>
          </a:p>
          <a:p>
            <a:pPr marL="457200" indent="-457200"/>
            <a:r>
              <a:rPr lang="en-US" sz="2200" b="1" dirty="0">
                <a:latin typeface="Arial" panose="020B0604020202020204" pitchFamily="34" charset="0"/>
                <a:cs typeface="Arial" panose="020B0604020202020204" pitchFamily="34" charset="0"/>
              </a:rPr>
              <a:t>Benefits of BCSP certification</a:t>
            </a:r>
          </a:p>
          <a:p>
            <a:pPr marL="457200" indent="-457200"/>
            <a:r>
              <a:rPr lang="en-US" sz="2200" b="1" dirty="0">
                <a:latin typeface="Arial" panose="020B0604020202020204" pitchFamily="34" charset="0"/>
                <a:cs typeface="Arial" panose="020B0604020202020204" pitchFamily="34" charset="0"/>
              </a:rPr>
              <a:t>STS and STSC requirements and application process</a:t>
            </a:r>
          </a:p>
          <a:p>
            <a:pPr marL="457200" indent="-457200"/>
            <a:r>
              <a:rPr lang="en-US" sz="2200" b="1" dirty="0">
                <a:latin typeface="Arial" panose="020B0604020202020204" pitchFamily="34" charset="0"/>
                <a:cs typeface="Arial" panose="020B0604020202020204" pitchFamily="34" charset="0"/>
              </a:rPr>
              <a:t>About the Board of Certified Safety Professionals</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 (BCSP</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sz="2000" dirty="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E4E3DE0B-D398-D64A-ABA0-E05FF05A84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82895" y="5133609"/>
            <a:ext cx="2182882" cy="789195"/>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0A9841A2-6F48-4642-8AA8-D16EF2B494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0475" y="5123502"/>
            <a:ext cx="1763097" cy="789196"/>
          </a:xfrm>
          <a:prstGeom prst="rect">
            <a:avLst/>
          </a:prstGeom>
        </p:spPr>
      </p:pic>
    </p:spTree>
    <p:extLst>
      <p:ext uri="{BB962C8B-B14F-4D97-AF65-F5344CB8AC3E}">
        <p14:creationId xmlns:p14="http://schemas.microsoft.com/office/powerpoint/2010/main" val="1750092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DAB2C9-05BB-EA4C-AAEA-EDCE38B07ED8}"/>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108E79FB-D52E-A44B-ABE2-A995829B2F4F}"/>
              </a:ext>
            </a:extLst>
          </p:cNvPr>
          <p:cNvSpPr txBox="1">
            <a:spLocks/>
          </p:cNvSpPr>
          <p:nvPr/>
        </p:nvSpPr>
        <p:spPr>
          <a:xfrm>
            <a:off x="618522" y="899582"/>
            <a:ext cx="12220229"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t>Group Management</a:t>
            </a:r>
          </a:p>
        </p:txBody>
      </p:sp>
      <p:sp>
        <p:nvSpPr>
          <p:cNvPr id="6" name="Subtitle 2">
            <a:extLst>
              <a:ext uri="{FF2B5EF4-FFF2-40B4-BE49-F238E27FC236}">
                <a16:creationId xmlns:a16="http://schemas.microsoft.com/office/drawing/2014/main" id="{51AFF022-0E0C-694A-BF5B-39A39D1E38C1}"/>
              </a:ext>
            </a:extLst>
          </p:cNvPr>
          <p:cNvSpPr txBox="1">
            <a:spLocks/>
          </p:cNvSpPr>
          <p:nvPr/>
        </p:nvSpPr>
        <p:spPr>
          <a:xfrm>
            <a:off x="0" y="2669946"/>
            <a:ext cx="12119444" cy="14000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600"/>
              </a:spcAft>
            </a:pPr>
            <a:r>
              <a:rPr lang="en-US" dirty="0"/>
              <a:t>Cover fees for employee/member pursuit of BCSP certifications and designations </a:t>
            </a:r>
          </a:p>
          <a:p>
            <a:pPr algn="ctr">
              <a:spcBef>
                <a:spcPts val="0"/>
              </a:spcBef>
              <a:spcAft>
                <a:spcPts val="600"/>
              </a:spcAft>
            </a:pPr>
            <a:r>
              <a:rPr lang="en-US" dirty="0"/>
              <a:t>Ensure a high standard of safety throughout all levels</a:t>
            </a:r>
          </a:p>
          <a:p>
            <a:pPr marL="0" algn="ctr">
              <a:spcBef>
                <a:spcPts val="0"/>
              </a:spcBef>
              <a:spcAft>
                <a:spcPts val="600"/>
              </a:spcAft>
            </a:pPr>
            <a:r>
              <a:rPr lang="en-US" dirty="0"/>
              <a:t>Company name and website link on BCSP website</a:t>
            </a:r>
          </a:p>
        </p:txBody>
      </p:sp>
      <p:sp>
        <p:nvSpPr>
          <p:cNvPr id="10" name="Rectangle 9">
            <a:extLst>
              <a:ext uri="{FF2B5EF4-FFF2-40B4-BE49-F238E27FC236}">
                <a16:creationId xmlns:a16="http://schemas.microsoft.com/office/drawing/2014/main" id="{B5DE2613-082E-134D-8AEB-8C7033EF972F}"/>
              </a:ext>
            </a:extLst>
          </p:cNvPr>
          <p:cNvSpPr/>
          <p:nvPr/>
        </p:nvSpPr>
        <p:spPr>
          <a:xfrm>
            <a:off x="-14115" y="2049763"/>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INVEST IN SAFETY FOR YOUR WHOLE ORGANIZATION</a:t>
            </a:r>
          </a:p>
        </p:txBody>
      </p:sp>
      <p:sp>
        <p:nvSpPr>
          <p:cNvPr id="13" name="Rectangle 12">
            <a:extLst>
              <a:ext uri="{FF2B5EF4-FFF2-40B4-BE49-F238E27FC236}">
                <a16:creationId xmlns:a16="http://schemas.microsoft.com/office/drawing/2014/main" id="{9ED9681F-D185-4FB6-BA03-078A144008A8}"/>
              </a:ext>
            </a:extLst>
          </p:cNvPr>
          <p:cNvSpPr/>
          <p:nvPr/>
        </p:nvSpPr>
        <p:spPr>
          <a:xfrm>
            <a:off x="0" y="4150694"/>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PROVEN EFFECTIVE</a:t>
            </a:r>
          </a:p>
        </p:txBody>
      </p:sp>
      <p:sp>
        <p:nvSpPr>
          <p:cNvPr id="14" name="Subtitle 2">
            <a:extLst>
              <a:ext uri="{FF2B5EF4-FFF2-40B4-BE49-F238E27FC236}">
                <a16:creationId xmlns:a16="http://schemas.microsoft.com/office/drawing/2014/main" id="{444A043D-C177-4468-B70E-FD66DEB7D5D4}"/>
              </a:ext>
            </a:extLst>
          </p:cNvPr>
          <p:cNvSpPr txBox="1">
            <a:spLocks/>
          </p:cNvSpPr>
          <p:nvPr/>
        </p:nvSpPr>
        <p:spPr>
          <a:xfrm>
            <a:off x="768932" y="4748081"/>
            <a:ext cx="11014365" cy="1400061"/>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700" b="1" dirty="0" err="1"/>
              <a:t>Eldeco</a:t>
            </a:r>
            <a:r>
              <a:rPr lang="en-US" sz="1700" b="1" dirty="0"/>
              <a:t>, Inc</a:t>
            </a:r>
          </a:p>
          <a:p>
            <a:pPr>
              <a:spcBef>
                <a:spcPts val="0"/>
              </a:spcBef>
              <a:spcAft>
                <a:spcPts val="600"/>
              </a:spcAft>
            </a:pPr>
            <a:r>
              <a:rPr lang="en-US" sz="1700" dirty="0"/>
              <a:t>31% reduction in injuries</a:t>
            </a:r>
          </a:p>
          <a:p>
            <a:pPr>
              <a:spcBef>
                <a:spcPts val="0"/>
              </a:spcBef>
              <a:spcAft>
                <a:spcPts val="600"/>
              </a:spcAft>
            </a:pPr>
            <a:r>
              <a:rPr lang="en-US" sz="1700" dirty="0">
                <a:solidFill>
                  <a:srgbClr val="000000"/>
                </a:solidFill>
                <a:cs typeface="Arial" panose="020B0604020202020204" pitchFamily="34" charset="0"/>
              </a:rPr>
              <a:t>50% decrease in overall workers compensation claims costs</a:t>
            </a:r>
          </a:p>
          <a:p>
            <a:pPr marL="0" indent="0">
              <a:spcBef>
                <a:spcPts val="0"/>
              </a:spcBef>
              <a:spcAft>
                <a:spcPts val="600"/>
              </a:spcAft>
              <a:buNone/>
            </a:pPr>
            <a:endParaRPr lang="en-US" sz="1700" b="1" dirty="0"/>
          </a:p>
          <a:p>
            <a:pPr marL="0" indent="0">
              <a:spcBef>
                <a:spcPts val="0"/>
              </a:spcBef>
              <a:spcAft>
                <a:spcPts val="600"/>
              </a:spcAft>
              <a:buNone/>
            </a:pPr>
            <a:endParaRPr lang="en-US" sz="1700" b="1" dirty="0"/>
          </a:p>
          <a:p>
            <a:pPr marL="0" indent="0">
              <a:spcBef>
                <a:spcPts val="0"/>
              </a:spcBef>
              <a:spcAft>
                <a:spcPts val="600"/>
              </a:spcAft>
              <a:buNone/>
            </a:pPr>
            <a:r>
              <a:rPr lang="en-US" sz="1700" b="1" dirty="0"/>
              <a:t>Nicholson Construction</a:t>
            </a:r>
          </a:p>
          <a:p>
            <a:pPr>
              <a:spcBef>
                <a:spcPts val="0"/>
              </a:spcBef>
              <a:spcAft>
                <a:spcPts val="600"/>
              </a:spcAft>
            </a:pPr>
            <a:r>
              <a:rPr lang="en-US" sz="1700" dirty="0"/>
              <a:t>Reduced company’s total recordable rate from 10.27 to 1.66 over 5 years</a:t>
            </a:r>
          </a:p>
          <a:p>
            <a:pPr marL="0" indent="0">
              <a:spcBef>
                <a:spcPts val="0"/>
              </a:spcBef>
              <a:spcAft>
                <a:spcPts val="600"/>
              </a:spcAft>
              <a:buNone/>
            </a:pPr>
            <a:r>
              <a:rPr lang="en-US" sz="1700" b="1" dirty="0"/>
              <a:t>Hensel Phelps</a:t>
            </a:r>
          </a:p>
          <a:p>
            <a:pPr>
              <a:spcBef>
                <a:spcPts val="0"/>
              </a:spcBef>
              <a:spcAft>
                <a:spcPts val="600"/>
              </a:spcAft>
            </a:pPr>
            <a:r>
              <a:rPr lang="en-US" sz="1700" dirty="0"/>
              <a:t>Recordable incident rate ½ the industry average </a:t>
            </a:r>
          </a:p>
        </p:txBody>
      </p:sp>
    </p:spTree>
    <p:extLst>
      <p:ext uri="{BB962C8B-B14F-4D97-AF65-F5344CB8AC3E}">
        <p14:creationId xmlns:p14="http://schemas.microsoft.com/office/powerpoint/2010/main" val="2512690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E11129-28F4-6F4B-9C15-82C2757ACC56}"/>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018B80F8-794B-9C45-99CE-1207798003F5}"/>
              </a:ext>
            </a:extLst>
          </p:cNvPr>
          <p:cNvSpPr txBox="1">
            <a:spLocks/>
          </p:cNvSpPr>
          <p:nvPr/>
        </p:nvSpPr>
        <p:spPr>
          <a:xfrm>
            <a:off x="639766" y="867373"/>
            <a:ext cx="10770356" cy="1584881"/>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About BCSP: </a:t>
            </a:r>
            <a:br>
              <a:rPr lang="en-US" dirty="0">
                <a:solidFill>
                  <a:schemeClr val="bg1"/>
                </a:solidFill>
              </a:rPr>
            </a:br>
            <a:r>
              <a:rPr lang="en-US" sz="4000" dirty="0">
                <a:solidFill>
                  <a:schemeClr val="bg1"/>
                </a:solidFill>
              </a:rPr>
              <a:t>Credentialing Leader</a:t>
            </a:r>
          </a:p>
        </p:txBody>
      </p:sp>
      <p:sp>
        <p:nvSpPr>
          <p:cNvPr id="4" name="Text Placeholder 2">
            <a:extLst>
              <a:ext uri="{FF2B5EF4-FFF2-40B4-BE49-F238E27FC236}">
                <a16:creationId xmlns:a16="http://schemas.microsoft.com/office/drawing/2014/main" id="{6259E11E-4679-564F-875B-39D8589F2B78}"/>
              </a:ext>
            </a:extLst>
          </p:cNvPr>
          <p:cNvSpPr txBox="1">
            <a:spLocks/>
          </p:cNvSpPr>
          <p:nvPr/>
        </p:nvSpPr>
        <p:spPr>
          <a:xfrm>
            <a:off x="639763" y="2563090"/>
            <a:ext cx="11004550" cy="335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History of excellence</a:t>
            </a:r>
          </a:p>
          <a:p>
            <a:r>
              <a:rPr lang="en-US" dirty="0">
                <a:solidFill>
                  <a:schemeClr val="bg1"/>
                </a:solidFill>
                <a:latin typeface="Arial" panose="020B0604020202020204" pitchFamily="34" charset="0"/>
                <a:cs typeface="Arial" panose="020B0604020202020204" pitchFamily="34" charset="0"/>
              </a:rPr>
              <a:t>Exceptional standards of governance</a:t>
            </a:r>
          </a:p>
          <a:p>
            <a:r>
              <a:rPr lang="en-US" dirty="0">
                <a:solidFill>
                  <a:schemeClr val="bg1"/>
                </a:solidFill>
                <a:latin typeface="Arial" panose="020B0604020202020204" pitchFamily="34" charset="0"/>
                <a:cs typeface="Arial" panose="020B0604020202020204" pitchFamily="34" charset="0"/>
              </a:rPr>
              <a:t>Integrity in exam process</a:t>
            </a:r>
          </a:p>
          <a:p>
            <a:r>
              <a:rPr lang="en-US" dirty="0">
                <a:solidFill>
                  <a:schemeClr val="bg1"/>
                </a:solidFill>
                <a:latin typeface="Arial" panose="020B0604020202020204" pitchFamily="34" charset="0"/>
                <a:cs typeface="Arial" panose="020B0604020202020204" pitchFamily="34" charset="0"/>
              </a:rPr>
              <a:t>International recognition</a:t>
            </a:r>
          </a:p>
          <a:p>
            <a:r>
              <a:rPr lang="en-US" dirty="0">
                <a:solidFill>
                  <a:schemeClr val="bg1"/>
                </a:solidFill>
                <a:latin typeface="Arial" panose="020B0604020202020204" pitchFamily="34" charset="0"/>
                <a:cs typeface="Arial" panose="020B0604020202020204" pitchFamily="34" charset="0"/>
              </a:rPr>
              <a:t>Maintains highest standards of accreditation</a:t>
            </a:r>
          </a:p>
          <a:p>
            <a:r>
              <a:rPr lang="en-US" dirty="0">
                <a:solidFill>
                  <a:schemeClr val="bg1"/>
                </a:solidFill>
                <a:latin typeface="Arial" panose="020B0604020202020204" pitchFamily="34" charset="0"/>
                <a:cs typeface="Arial" panose="020B0604020202020204" pitchFamily="34" charset="0"/>
              </a:rPr>
              <a:t>50,000+ active certifications/designations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in 108 countries</a:t>
            </a: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F008A7-E32E-A94D-9B73-7A2FEA096267}"/>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5186879" y="3654443"/>
            <a:ext cx="7005121" cy="812800"/>
          </a:xfrm>
          <a:prstGeom prst="rect">
            <a:avLst/>
          </a:prstGeom>
          <a:effectLst/>
        </p:spPr>
      </p:pic>
      <p:pic>
        <p:nvPicPr>
          <p:cNvPr id="6" name="Picture 5" descr="A picture containing person, standing, posing&#10;&#10;Description automatically generated">
            <a:extLst>
              <a:ext uri="{FF2B5EF4-FFF2-40B4-BE49-F238E27FC236}">
                <a16:creationId xmlns:a16="http://schemas.microsoft.com/office/drawing/2014/main" id="{8CB6E00A-76DC-A647-BCC8-BF9B55FA0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096" y="-224749"/>
            <a:ext cx="3803904" cy="6542714"/>
          </a:xfrm>
          <a:prstGeom prst="rect">
            <a:avLst/>
          </a:prstGeom>
          <a:effectLst/>
        </p:spPr>
      </p:pic>
    </p:spTree>
    <p:extLst>
      <p:ext uri="{BB962C8B-B14F-4D97-AF65-F5344CB8AC3E}">
        <p14:creationId xmlns:p14="http://schemas.microsoft.com/office/powerpoint/2010/main" val="2498935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F40BF51-3604-FE47-82E3-0C57E211A9B0}"/>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4E548D49-5D88-3A4F-AB5E-35CD9A4FE873}"/>
              </a:ext>
            </a:extLst>
          </p:cNvPr>
          <p:cNvSpPr txBox="1">
            <a:spLocks/>
          </p:cNvSpPr>
          <p:nvPr/>
        </p:nvSpPr>
        <p:spPr>
          <a:xfrm>
            <a:off x="639766" y="841248"/>
            <a:ext cx="11552234"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We Are BCSP: Inspiring a Safer World</a:t>
            </a:r>
          </a:p>
        </p:txBody>
      </p:sp>
      <p:pic>
        <p:nvPicPr>
          <p:cNvPr id="8" name="Picture 7">
            <a:extLst>
              <a:ext uri="{FF2B5EF4-FFF2-40B4-BE49-F238E27FC236}">
                <a16:creationId xmlns:a16="http://schemas.microsoft.com/office/drawing/2014/main" id="{887FDA99-B1BB-E248-BDEB-7F17B7AC5657}"/>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3026"/>
          <a:stretch/>
        </p:blipFill>
        <p:spPr>
          <a:xfrm>
            <a:off x="5356401" y="5447"/>
            <a:ext cx="6835600" cy="809897"/>
          </a:xfrm>
          <a:prstGeom prst="rect">
            <a:avLst/>
          </a:prstGeom>
          <a:effectLst/>
        </p:spPr>
      </p:pic>
      <p:pic>
        <p:nvPicPr>
          <p:cNvPr id="9" name="Picture 8">
            <a:extLst>
              <a:ext uri="{FF2B5EF4-FFF2-40B4-BE49-F238E27FC236}">
                <a16:creationId xmlns:a16="http://schemas.microsoft.com/office/drawing/2014/main" id="{7FDDFC74-D4DA-4246-A95F-DCF502E32157}"/>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7684"/>
          <a:stretch/>
        </p:blipFill>
        <p:spPr>
          <a:xfrm>
            <a:off x="253232" y="4685439"/>
            <a:ext cx="9422110" cy="809897"/>
          </a:xfrm>
          <a:prstGeom prst="rect">
            <a:avLst/>
          </a:prstGeom>
          <a:effectLst/>
        </p:spPr>
      </p:pic>
      <p:pic>
        <p:nvPicPr>
          <p:cNvPr id="10" name="Picture 9">
            <a:extLst>
              <a:ext uri="{FF2B5EF4-FFF2-40B4-BE49-F238E27FC236}">
                <a16:creationId xmlns:a16="http://schemas.microsoft.com/office/drawing/2014/main" id="{CD3EAC2E-8DD2-7447-8655-EAFC789BA984}"/>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25342"/>
          <a:stretch/>
        </p:blipFill>
        <p:spPr>
          <a:xfrm>
            <a:off x="4572173" y="4685438"/>
            <a:ext cx="7619827" cy="809897"/>
          </a:xfrm>
          <a:prstGeom prst="rect">
            <a:avLst/>
          </a:prstGeom>
          <a:effectLst/>
        </p:spPr>
      </p:pic>
      <p:pic>
        <p:nvPicPr>
          <p:cNvPr id="11" name="Online Media 2" title="We Are BCSP: Inspiring a Safer World">
            <a:hlinkClick r:id="" action="ppaction://media"/>
            <a:extLst>
              <a:ext uri="{FF2B5EF4-FFF2-40B4-BE49-F238E27FC236}">
                <a16:creationId xmlns:a16="http://schemas.microsoft.com/office/drawing/2014/main" id="{EA44E311-77FD-8D44-B788-00DEC72CD70F}"/>
              </a:ext>
            </a:extLst>
          </p:cNvPr>
          <p:cNvPicPr>
            <a:picLocks noRot="1" noChangeAspect="1"/>
          </p:cNvPicPr>
          <p:nvPr>
            <a:videoFile r:link="rId1"/>
          </p:nvPr>
        </p:nvPicPr>
        <p:blipFill>
          <a:blip r:embed="rId4"/>
          <a:stretch>
            <a:fillRect/>
          </a:stretch>
        </p:blipFill>
        <p:spPr>
          <a:xfrm>
            <a:off x="2273300" y="1697102"/>
            <a:ext cx="7645400" cy="4319650"/>
          </a:xfrm>
          <a:prstGeom prst="rect">
            <a:avLst/>
          </a:prstGeom>
        </p:spPr>
      </p:pic>
    </p:spTree>
    <p:extLst>
      <p:ext uri="{BB962C8B-B14F-4D97-AF65-F5344CB8AC3E}">
        <p14:creationId xmlns:p14="http://schemas.microsoft.com/office/powerpoint/2010/main" val="14908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24E846-3F97-354E-9FAE-02B79D004645}"/>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DACFC136-C065-924E-8514-06FF97A67047}"/>
              </a:ext>
            </a:extLst>
          </p:cNvPr>
          <p:cNvSpPr txBox="1">
            <a:spLocks/>
          </p:cNvSpPr>
          <p:nvPr/>
        </p:nvSpPr>
        <p:spPr>
          <a:xfrm>
            <a:off x="639766" y="940526"/>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4" name="Text Placeholder 2">
            <a:extLst>
              <a:ext uri="{FF2B5EF4-FFF2-40B4-BE49-F238E27FC236}">
                <a16:creationId xmlns:a16="http://schemas.microsoft.com/office/drawing/2014/main" id="{DAE7ADCE-FCC6-3542-9D38-1EB2FD6209E3}"/>
              </a:ext>
            </a:extLst>
          </p:cNvPr>
          <p:cNvSpPr txBox="1">
            <a:spLocks/>
          </p:cNvSpPr>
          <p:nvPr/>
        </p:nvSpPr>
        <p:spPr>
          <a:xfrm>
            <a:off x="639766" y="2268262"/>
            <a:ext cx="1100455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Established in 1969</a:t>
            </a:r>
          </a:p>
          <a:p>
            <a:r>
              <a:rPr lang="en-US" sz="2600" dirty="0">
                <a:latin typeface="Arial" panose="020B0604020202020204" pitchFamily="34" charset="0"/>
                <a:cs typeface="Arial" panose="020B0604020202020204" pitchFamily="34" charset="0"/>
              </a:rPr>
              <a:t>Not-For-Profit —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headquartered in Indianapolis, IN</a:t>
            </a:r>
          </a:p>
          <a:p>
            <a:r>
              <a:rPr lang="en-US" sz="2600" dirty="0">
                <a:latin typeface="Arial" panose="020B0604020202020204" pitchFamily="34" charset="0"/>
                <a:cs typeface="Arial" panose="020B0604020202020204" pitchFamily="34" charset="0"/>
              </a:rPr>
              <a:t>9 – 14 Directors on the Board</a:t>
            </a:r>
            <a:endParaRPr lang="en-US" sz="2600" strike="sngStrike"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Not a membership organization</a:t>
            </a:r>
          </a:p>
          <a:p>
            <a:r>
              <a:rPr lang="en-US" sz="2600" dirty="0">
                <a:latin typeface="Arial" panose="020B0604020202020204" pitchFamily="34" charset="0"/>
                <a:cs typeface="Arial" panose="020B0604020202020204" pitchFamily="34" charset="0"/>
              </a:rPr>
              <a:t>Internationally Recognized 	</a:t>
            </a:r>
          </a:p>
        </p:txBody>
      </p:sp>
      <p:sp>
        <p:nvSpPr>
          <p:cNvPr id="8" name="Rectangle 7">
            <a:extLst>
              <a:ext uri="{FF2B5EF4-FFF2-40B4-BE49-F238E27FC236}">
                <a16:creationId xmlns:a16="http://schemas.microsoft.com/office/drawing/2014/main" id="{26331FB4-3998-2743-8627-2B7937F9E4D5}"/>
              </a:ext>
            </a:extLst>
          </p:cNvPr>
          <p:cNvSpPr/>
          <p:nvPr/>
        </p:nvSpPr>
        <p:spPr>
          <a:xfrm>
            <a:off x="4206240" y="0"/>
            <a:ext cx="7985760" cy="6327648"/>
          </a:xfrm>
          <a:custGeom>
            <a:avLst/>
            <a:gdLst>
              <a:gd name="connsiteX0" fmla="*/ 0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0 w 5900928"/>
              <a:gd name="connsiteY4" fmla="*/ 0 h 6291071"/>
              <a:gd name="connsiteX0" fmla="*/ 2292096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2292096 w 5900928"/>
              <a:gd name="connsiteY4" fmla="*/ 0 h 6291071"/>
              <a:gd name="connsiteX0" fmla="*/ 4632960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4632960 w 8241792"/>
              <a:gd name="connsiteY4" fmla="*/ 0 h 6291071"/>
              <a:gd name="connsiteX0" fmla="*/ 4937760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37760 w 8241792"/>
              <a:gd name="connsiteY4" fmla="*/ 12192 h 6291071"/>
              <a:gd name="connsiteX0" fmla="*/ 4913376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13376 w 8241792"/>
              <a:gd name="connsiteY4" fmla="*/ 12192 h 6291071"/>
              <a:gd name="connsiteX0" fmla="*/ 5106514 w 8241792"/>
              <a:gd name="connsiteY0" fmla="*/ 24384 h 6291071"/>
              <a:gd name="connsiteX1" fmla="*/ 8241792 w 8241792"/>
              <a:gd name="connsiteY1" fmla="*/ 0 h 6291071"/>
              <a:gd name="connsiteX2" fmla="*/ 8241792 w 8241792"/>
              <a:gd name="connsiteY2" fmla="*/ 6291071 h 6291071"/>
              <a:gd name="connsiteX3" fmla="*/ 0 w 8241792"/>
              <a:gd name="connsiteY3" fmla="*/ 6278879 h 6291071"/>
              <a:gd name="connsiteX4" fmla="*/ 5106514 w 8241792"/>
              <a:gd name="connsiteY4" fmla="*/ 24384 h 6291071"/>
              <a:gd name="connsiteX0" fmla="*/ 5209521 w 8241792"/>
              <a:gd name="connsiteY0" fmla="*/ 36576 h 6291071"/>
              <a:gd name="connsiteX1" fmla="*/ 8241792 w 8241792"/>
              <a:gd name="connsiteY1" fmla="*/ 0 h 6291071"/>
              <a:gd name="connsiteX2" fmla="*/ 8241792 w 8241792"/>
              <a:gd name="connsiteY2" fmla="*/ 6291071 h 6291071"/>
              <a:gd name="connsiteX3" fmla="*/ 0 w 8241792"/>
              <a:gd name="connsiteY3" fmla="*/ 6278879 h 6291071"/>
              <a:gd name="connsiteX4" fmla="*/ 5209521 w 8241792"/>
              <a:gd name="connsiteY4" fmla="*/ 36576 h 6291071"/>
              <a:gd name="connsiteX0" fmla="*/ 5222397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5222397 w 8241792"/>
              <a:gd name="connsiteY4" fmla="*/ 0 h 629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1792" h="6291071">
                <a:moveTo>
                  <a:pt x="5222397" y="0"/>
                </a:moveTo>
                <a:lnTo>
                  <a:pt x="8241792" y="0"/>
                </a:lnTo>
                <a:lnTo>
                  <a:pt x="8241792" y="6291071"/>
                </a:lnTo>
                <a:lnTo>
                  <a:pt x="0" y="6278879"/>
                </a:lnTo>
                <a:lnTo>
                  <a:pt x="5222397" y="0"/>
                </a:lnTo>
                <a:close/>
              </a:path>
            </a:pathLst>
          </a:custGeom>
          <a:blipFill>
            <a:blip r:embed="rId3" cstate="email">
              <a:extLst>
                <a:ext uri="{28A0092B-C50C-407E-A947-70E740481C1C}">
                  <a14:useLocalDpi xmlns:a14="http://schemas.microsoft.com/office/drawing/2010/main"/>
                </a:ext>
              </a:extLst>
            </a:blip>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2C872A6-9F13-9D48-80E6-0B2D452BF1F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405680" y="0"/>
            <a:ext cx="10206337" cy="809897"/>
          </a:xfrm>
          <a:prstGeom prst="rect">
            <a:avLst/>
          </a:prstGeom>
          <a:effectLst/>
        </p:spPr>
      </p:pic>
    </p:spTree>
    <p:extLst>
      <p:ext uri="{BB962C8B-B14F-4D97-AF65-F5344CB8AC3E}">
        <p14:creationId xmlns:p14="http://schemas.microsoft.com/office/powerpoint/2010/main" val="3311410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C39131-2B24-AD4A-9C88-F4929B144A72}"/>
              </a:ext>
            </a:extLst>
          </p:cNvPr>
          <p:cNvSpPr/>
          <p:nvPr/>
        </p:nvSpPr>
        <p:spPr>
          <a:xfrm>
            <a:off x="0" y="1884121"/>
            <a:ext cx="10363200"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3137A-AFF5-3140-9499-C013C9ADA868}"/>
              </a:ext>
            </a:extLst>
          </p:cNvPr>
          <p:cNvSpPr/>
          <p:nvPr/>
        </p:nvSpPr>
        <p:spPr>
          <a:xfrm>
            <a:off x="718582" y="3542233"/>
            <a:ext cx="9644617"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9DC05-9DB3-9F43-81A3-737BA5818BB4}"/>
              </a:ext>
            </a:extLst>
          </p:cNvPr>
          <p:cNvSpPr/>
          <p:nvPr/>
        </p:nvSpPr>
        <p:spPr>
          <a:xfrm>
            <a:off x="718582" y="5148931"/>
            <a:ext cx="11595338"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E8D7D37-7083-6A49-9BCC-274981FABBBC}"/>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8F968B4-3B21-774D-A33D-F76B6DA0E952}"/>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5" name="Text Placeholder 2">
            <a:extLst>
              <a:ext uri="{FF2B5EF4-FFF2-40B4-BE49-F238E27FC236}">
                <a16:creationId xmlns:a16="http://schemas.microsoft.com/office/drawing/2014/main" id="{03D3B19F-78E4-3245-8DD2-954F50DEACB0}"/>
              </a:ext>
            </a:extLst>
          </p:cNvPr>
          <p:cNvSpPr txBox="1">
            <a:spLocks/>
          </p:cNvSpPr>
          <p:nvPr/>
        </p:nvSpPr>
        <p:spPr>
          <a:xfrm>
            <a:off x="5066097" y="3554307"/>
            <a:ext cx="6650723"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2D050"/>
                </a:solidFill>
                <a:latin typeface="Arial" panose="020B0604020202020204" pitchFamily="34" charset="0"/>
                <a:cs typeface="Arial" panose="020B0604020202020204" pitchFamily="34" charset="0"/>
              </a:rPr>
              <a:t>VISION</a:t>
            </a:r>
          </a:p>
          <a:p>
            <a:pPr marL="0" indent="0">
              <a:spcAft>
                <a:spcPts val="1200"/>
              </a:spcAft>
              <a:buFont typeface="Arial" panose="020B0604020202020204" pitchFamily="34" charset="0"/>
              <a:buNone/>
            </a:pPr>
            <a:r>
              <a:rPr lang="en-US" sz="2000" dirty="0">
                <a:latin typeface="Arial" panose="020B0604020202020204" pitchFamily="34" charset="0"/>
                <a:cs typeface="Arial" panose="020B0604020202020204" pitchFamily="34" charset="0"/>
              </a:rPr>
              <a:t>A safer world through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safety, health, and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environmental leadership.</a:t>
            </a:r>
          </a:p>
          <a:p>
            <a:pPr marL="0" indent="0">
              <a:buNone/>
            </a:pPr>
            <a:r>
              <a:rPr lang="en-US" b="1" dirty="0">
                <a:solidFill>
                  <a:srgbClr val="92D050"/>
                </a:solidFill>
                <a:latin typeface="Arial" panose="020B0604020202020204" pitchFamily="34" charset="0"/>
                <a:cs typeface="Arial" panose="020B0604020202020204" pitchFamily="34" charset="0"/>
              </a:rPr>
              <a:t>CORE VALUES</a:t>
            </a:r>
          </a:p>
          <a:p>
            <a:pPr marL="0" indent="0">
              <a:buFont typeface="Arial" panose="020B0604020202020204" pitchFamily="34" charset="0"/>
              <a:buNone/>
            </a:pPr>
            <a:r>
              <a:rPr lang="en-US" sz="2000" b="1" dirty="0">
                <a:latin typeface="Arial Black" panose="020B0604020202020204" pitchFamily="34" charset="0"/>
                <a:cs typeface="Arial Black" panose="020B0604020202020204" pitchFamily="34" charset="0"/>
              </a:rPr>
              <a:t>BCSP</a:t>
            </a:r>
            <a:r>
              <a:rPr lang="en-US" sz="2000" dirty="0"/>
              <a:t> – </a:t>
            </a:r>
            <a:r>
              <a:rPr lang="en-US" sz="2000" b="1" dirty="0"/>
              <a:t>B</a:t>
            </a:r>
            <a:r>
              <a:rPr lang="en-US" sz="2000" dirty="0"/>
              <a:t>e respectful, </a:t>
            </a:r>
            <a:r>
              <a:rPr lang="en-US" sz="2000" b="1" dirty="0"/>
              <a:t>C</a:t>
            </a:r>
            <a:r>
              <a:rPr lang="en-US" sz="2000" dirty="0"/>
              <a:t>reate positive cultures, </a:t>
            </a:r>
            <a:br>
              <a:rPr lang="en-US" sz="2000" dirty="0"/>
            </a:br>
            <a:r>
              <a:rPr lang="en-US" sz="2000" dirty="0"/>
              <a:t>	  </a:t>
            </a:r>
            <a:r>
              <a:rPr lang="en-US" sz="2000" b="1" dirty="0"/>
              <a:t>S</a:t>
            </a:r>
            <a:r>
              <a:rPr lang="en-US" sz="2000" dirty="0"/>
              <a:t>erve as leaders, </a:t>
            </a:r>
            <a:r>
              <a:rPr lang="en-US" sz="2000" b="1" dirty="0"/>
              <a:t>P</a:t>
            </a:r>
            <a:r>
              <a:rPr lang="en-US" sz="2000" dirty="0"/>
              <a:t>rotect others</a:t>
            </a:r>
          </a:p>
        </p:txBody>
      </p:sp>
      <p:sp>
        <p:nvSpPr>
          <p:cNvPr id="7" name="TextBox 6">
            <a:extLst>
              <a:ext uri="{FF2B5EF4-FFF2-40B4-BE49-F238E27FC236}">
                <a16:creationId xmlns:a16="http://schemas.microsoft.com/office/drawing/2014/main" id="{5C33AF68-E67E-C24B-B58A-1DBB9CC25446}"/>
              </a:ext>
            </a:extLst>
          </p:cNvPr>
          <p:cNvSpPr txBox="1"/>
          <p:nvPr/>
        </p:nvSpPr>
        <p:spPr>
          <a:xfrm>
            <a:off x="639766" y="1721129"/>
            <a:ext cx="10543099" cy="1938992"/>
          </a:xfrm>
          <a:prstGeom prst="rect">
            <a:avLst/>
          </a:prstGeom>
          <a:noFill/>
        </p:spPr>
        <p:txBody>
          <a:bodyPr wrap="square" rtlCol="0">
            <a:spAutoFit/>
          </a:bodyPr>
          <a:lstStyle/>
          <a:p>
            <a:pPr>
              <a:lnSpc>
                <a:spcPct val="150000"/>
              </a:lnSpc>
              <a:spcBef>
                <a:spcPts val="600"/>
              </a:spcBef>
            </a:pPr>
            <a:r>
              <a:rPr lang="en-US" sz="2800" b="1" dirty="0">
                <a:solidFill>
                  <a:srgbClr val="92D050"/>
                </a:solidFill>
                <a:latin typeface="Arial" panose="020B0604020202020204" pitchFamily="34" charset="0"/>
                <a:cs typeface="Arial" panose="020B0604020202020204" pitchFamily="34" charset="0"/>
              </a:rPr>
              <a:t>MISSION</a:t>
            </a:r>
          </a:p>
          <a:p>
            <a:r>
              <a:rPr lang="en-US" sz="2000" dirty="0">
                <a:latin typeface="Arial" panose="020B0604020202020204" pitchFamily="34" charset="0"/>
                <a:cs typeface="Arial" panose="020B0604020202020204" pitchFamily="34" charset="0"/>
              </a:rPr>
              <a:t>We inspire and develop leaders in, health, and environmental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practice through globally accredited certification; enhancing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careers, advancing the profession, protecting people.</a:t>
            </a:r>
          </a:p>
          <a:p>
            <a:endParaRPr lang="en-US" dirty="0">
              <a:solidFill>
                <a:schemeClr val="bg1"/>
              </a:solidFill>
            </a:endParaRPr>
          </a:p>
        </p:txBody>
      </p:sp>
      <p:sp>
        <p:nvSpPr>
          <p:cNvPr id="8" name="Oval 7">
            <a:extLst>
              <a:ext uri="{FF2B5EF4-FFF2-40B4-BE49-F238E27FC236}">
                <a16:creationId xmlns:a16="http://schemas.microsoft.com/office/drawing/2014/main" id="{07D7499C-4B10-FA4B-80BB-4A736E589945}"/>
              </a:ext>
            </a:extLst>
          </p:cNvPr>
          <p:cNvSpPr>
            <a:spLocks/>
          </p:cNvSpPr>
          <p:nvPr/>
        </p:nvSpPr>
        <p:spPr>
          <a:xfrm>
            <a:off x="7772889" y="161455"/>
            <a:ext cx="4838839" cy="4874243"/>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4A61812F-CD38-7248-906A-929AF7FD50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429000"/>
            <a:ext cx="4838840" cy="2649262"/>
          </a:xfrm>
          <a:prstGeom prst="rect">
            <a:avLst/>
          </a:prstGeom>
        </p:spPr>
      </p:pic>
    </p:spTree>
    <p:extLst>
      <p:ext uri="{BB962C8B-B14F-4D97-AF65-F5344CB8AC3E}">
        <p14:creationId xmlns:p14="http://schemas.microsoft.com/office/powerpoint/2010/main" val="2787941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C6669-CA87-7641-A2F9-7FC4C4A6821F}"/>
              </a:ext>
            </a:extLst>
          </p:cNvPr>
          <p:cNvSpPr/>
          <p:nvPr/>
        </p:nvSpPr>
        <p:spPr>
          <a:xfrm>
            <a:off x="-28230" y="2960516"/>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5CBAAB-98EC-BF4D-BDC7-59C33B7B12E8}"/>
              </a:ext>
            </a:extLst>
          </p:cNvPr>
          <p:cNvSpPr/>
          <p:nvPr/>
        </p:nvSpPr>
        <p:spPr>
          <a:xfrm>
            <a:off x="-28230" y="3430073"/>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F91B53-861F-7A49-8467-7366F28F8D95}"/>
              </a:ext>
            </a:extLst>
          </p:cNvPr>
          <p:cNvSpPr/>
          <p:nvPr/>
        </p:nvSpPr>
        <p:spPr>
          <a:xfrm>
            <a:off x="-28230" y="38996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315484-A142-8747-8838-0B48772B88CB}"/>
              </a:ext>
            </a:extLst>
          </p:cNvPr>
          <p:cNvSpPr/>
          <p:nvPr/>
        </p:nvSpPr>
        <p:spPr>
          <a:xfrm>
            <a:off x="-28230" y="4802764"/>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0554CD-E670-0E42-B16C-6AE8C9336850}"/>
              </a:ext>
            </a:extLst>
          </p:cNvPr>
          <p:cNvSpPr/>
          <p:nvPr/>
        </p:nvSpPr>
        <p:spPr>
          <a:xfrm>
            <a:off x="-28230" y="5271231"/>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C69C83-8C9E-2342-8D29-AF74740D4A94}"/>
              </a:ext>
            </a:extLst>
          </p:cNvPr>
          <p:cNvSpPr/>
          <p:nvPr/>
        </p:nvSpPr>
        <p:spPr>
          <a:xfrm>
            <a:off x="-28230" y="43568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118F1E-B634-6D45-8CF7-818CC09A5090}"/>
              </a:ext>
            </a:extLst>
          </p:cNvPr>
          <p:cNvSpPr/>
          <p:nvPr/>
        </p:nvSpPr>
        <p:spPr>
          <a:xfrm>
            <a:off x="-28230" y="2503316"/>
            <a:ext cx="12220230" cy="363452"/>
          </a:xfrm>
          <a:prstGeom prst="rect">
            <a:avLst/>
          </a:prstGeom>
          <a:gradFill>
            <a:gsLst>
              <a:gs pos="76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E17017-D589-F64B-AA3F-82EADF5A0467}"/>
              </a:ext>
            </a:extLst>
          </p:cNvPr>
          <p:cNvSpPr/>
          <p:nvPr/>
        </p:nvSpPr>
        <p:spPr>
          <a:xfrm>
            <a:off x="-28230" y="5740788"/>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7762368-0CF3-AC47-A63C-B79C48CA73FB}"/>
              </a:ext>
            </a:extLst>
          </p:cNvPr>
          <p:cNvSpPr>
            <a:spLocks noGrp="1"/>
          </p:cNvSpPr>
          <p:nvPr>
            <p:ph type="body" sz="quarter" idx="10"/>
          </p:nvPr>
        </p:nvSpPr>
        <p:spPr>
          <a:xfrm>
            <a:off x="639766" y="940526"/>
            <a:ext cx="11284504" cy="1011980"/>
          </a:xfrm>
        </p:spPr>
        <p:txBody>
          <a:bodyPr/>
          <a:lstStyle/>
          <a:p>
            <a:r>
              <a:rPr lang="en-US" dirty="0"/>
              <a:t>About BCSP: </a:t>
            </a:r>
            <a:br>
              <a:rPr lang="en-US" dirty="0"/>
            </a:br>
            <a:r>
              <a:rPr lang="en-US" sz="4000" dirty="0"/>
              <a:t>8 Endorsing Organizations</a:t>
            </a:r>
          </a:p>
        </p:txBody>
      </p:sp>
      <p:sp>
        <p:nvSpPr>
          <p:cNvPr id="3" name="Text Placeholder 2">
            <a:extLst>
              <a:ext uri="{FF2B5EF4-FFF2-40B4-BE49-F238E27FC236}">
                <a16:creationId xmlns:a16="http://schemas.microsoft.com/office/drawing/2014/main" id="{954C708C-5C1B-0B4D-8FBF-81C469D2168B}"/>
              </a:ext>
            </a:extLst>
          </p:cNvPr>
          <p:cNvSpPr>
            <a:spLocks noGrp="1"/>
          </p:cNvSpPr>
          <p:nvPr>
            <p:ph type="body" sz="quarter" idx="11"/>
          </p:nvPr>
        </p:nvSpPr>
        <p:spPr>
          <a:xfrm>
            <a:off x="639763" y="2503316"/>
            <a:ext cx="11004550" cy="3810000"/>
          </a:xfrm>
        </p:spPr>
        <p:txBody>
          <a:bodyPr>
            <a:noAutofit/>
          </a:bodyPr>
          <a:lstStyle/>
          <a:p>
            <a:pPr marL="457200" indent="-457200">
              <a:spcAft>
                <a:spcPts val="1200"/>
              </a:spcAft>
              <a:buFont typeface="+mj-lt"/>
              <a:buAutoNum type="arabicPeriod"/>
            </a:pPr>
            <a:r>
              <a:rPr lang="en-US" sz="2000" b="1" dirty="0"/>
              <a:t>AIHA</a:t>
            </a:r>
            <a:r>
              <a:rPr lang="en-US" sz="2000" b="1" baseline="30000" dirty="0"/>
              <a:t>®</a:t>
            </a:r>
            <a:r>
              <a:rPr lang="en-US" sz="2000" b="1" dirty="0"/>
              <a:t> </a:t>
            </a:r>
            <a:r>
              <a:rPr lang="en-US" sz="2000" dirty="0"/>
              <a:t>- American Industrial Hygiene Association</a:t>
            </a:r>
            <a:r>
              <a:rPr lang="en-US" sz="2000" baseline="30000" dirty="0">
                <a:latin typeface="Museo Sans 300" panose="02000000000000000000" pitchFamily="50" charset="0"/>
              </a:rPr>
              <a:t>®</a:t>
            </a:r>
            <a:r>
              <a:rPr lang="en-US" sz="2000" dirty="0"/>
              <a:t> (1974)</a:t>
            </a:r>
          </a:p>
          <a:p>
            <a:pPr marL="457200" indent="-457200">
              <a:spcAft>
                <a:spcPts val="1200"/>
              </a:spcAft>
              <a:buFont typeface="+mj-lt"/>
              <a:buAutoNum type="arabicPeriod"/>
            </a:pPr>
            <a:r>
              <a:rPr lang="en-US" sz="2000" b="1" dirty="0"/>
              <a:t>ASSP</a:t>
            </a:r>
            <a:r>
              <a:rPr lang="en-US" sz="2000" dirty="0"/>
              <a:t> - American Society of Safety Professionals (1974)</a:t>
            </a:r>
          </a:p>
          <a:p>
            <a:pPr marL="457200" indent="-457200">
              <a:spcAft>
                <a:spcPts val="1200"/>
              </a:spcAft>
              <a:buFont typeface="+mj-lt"/>
              <a:buAutoNum type="arabicPeriod"/>
            </a:pPr>
            <a:r>
              <a:rPr lang="en-US" sz="2000" b="1" dirty="0"/>
              <a:t>IISE - </a:t>
            </a:r>
            <a:r>
              <a:rPr lang="en-US" sz="2000" dirty="0"/>
              <a:t>Institute of Industrial and Systems Engineers (1994)</a:t>
            </a:r>
          </a:p>
          <a:p>
            <a:pPr marL="457200" indent="-457200">
              <a:spcAft>
                <a:spcPts val="1200"/>
              </a:spcAft>
              <a:buFont typeface="+mj-lt"/>
              <a:buAutoNum type="arabicPeriod"/>
            </a:pPr>
            <a:r>
              <a:rPr lang="en-US" sz="2000" b="1" dirty="0"/>
              <a:t>ISSS - </a:t>
            </a:r>
            <a:r>
              <a:rPr lang="en-US" sz="2000" dirty="0"/>
              <a:t>International System Safety Society (1977)</a:t>
            </a:r>
          </a:p>
          <a:p>
            <a:pPr marL="457200" indent="-457200">
              <a:spcAft>
                <a:spcPts val="1200"/>
              </a:spcAft>
              <a:buFont typeface="+mj-lt"/>
              <a:buAutoNum type="arabicPeriod"/>
            </a:pPr>
            <a:r>
              <a:rPr lang="en-US" sz="2000" b="1" dirty="0"/>
              <a:t>NESHTA - </a:t>
            </a:r>
            <a:r>
              <a:rPr lang="en-US" sz="2000" dirty="0"/>
              <a:t>National Environmental, Safety and Health Training Association (2012)</a:t>
            </a:r>
          </a:p>
          <a:p>
            <a:pPr marL="457200" indent="-457200">
              <a:spcAft>
                <a:spcPts val="1200"/>
              </a:spcAft>
              <a:buFont typeface="+mj-lt"/>
              <a:buAutoNum type="arabicPeriod"/>
            </a:pPr>
            <a:r>
              <a:rPr lang="en-US" sz="2000" b="1" dirty="0"/>
              <a:t>NFPA - </a:t>
            </a:r>
            <a:r>
              <a:rPr lang="en-US" sz="2000" dirty="0"/>
              <a:t>National Fire Protection Association (2007)</a:t>
            </a:r>
          </a:p>
          <a:p>
            <a:pPr marL="457200" indent="-457200">
              <a:spcAft>
                <a:spcPts val="1200"/>
              </a:spcAft>
              <a:buFont typeface="+mj-lt"/>
              <a:buAutoNum type="arabicPeriod"/>
            </a:pPr>
            <a:r>
              <a:rPr lang="en-US" sz="2000" b="1" dirty="0"/>
              <a:t>NSC - </a:t>
            </a:r>
            <a:r>
              <a:rPr lang="en-US" sz="2000" dirty="0"/>
              <a:t>National Safety Council (1994) </a:t>
            </a:r>
          </a:p>
          <a:p>
            <a:pPr marL="457200" indent="-457200">
              <a:spcAft>
                <a:spcPts val="1200"/>
              </a:spcAft>
              <a:buFont typeface="+mj-lt"/>
              <a:buAutoNum type="arabicPeriod"/>
            </a:pPr>
            <a:r>
              <a:rPr lang="en-US" sz="2000" b="1" dirty="0"/>
              <a:t>SFPE - </a:t>
            </a:r>
            <a:r>
              <a:rPr lang="en-US" sz="2000" dirty="0"/>
              <a:t>Society of Fire Protection Engineers (1984)</a:t>
            </a:r>
          </a:p>
          <a:p>
            <a:pPr>
              <a:spcAft>
                <a:spcPts val="1200"/>
              </a:spcAft>
            </a:pPr>
            <a:endParaRPr lang="en-US" sz="2000" dirty="0"/>
          </a:p>
        </p:txBody>
      </p:sp>
    </p:spTree>
    <p:extLst>
      <p:ext uri="{BB962C8B-B14F-4D97-AF65-F5344CB8AC3E}">
        <p14:creationId xmlns:p14="http://schemas.microsoft.com/office/powerpoint/2010/main" val="2047860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3D31FC-1F0A-2844-A15E-6C5A6ADDD40D}"/>
              </a:ext>
            </a:extLst>
          </p:cNvPr>
          <p:cNvSpPr/>
          <p:nvPr/>
        </p:nvSpPr>
        <p:spPr>
          <a:xfrm>
            <a:off x="0" y="-9145"/>
            <a:ext cx="12191999"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uple of men standing in front of a factory&#10;&#10;Description automatically generated with low confidence">
            <a:extLst>
              <a:ext uri="{FF2B5EF4-FFF2-40B4-BE49-F238E27FC236}">
                <a16:creationId xmlns:a16="http://schemas.microsoft.com/office/drawing/2014/main" id="{68483D3D-0895-A34A-A2F9-C3FC23092D8B}"/>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0" y="-9145"/>
            <a:ext cx="12192000" cy="6309360"/>
          </a:xfrm>
          <a:prstGeom prst="rect">
            <a:avLst/>
          </a:prstGeom>
        </p:spPr>
      </p:pic>
      <p:sp>
        <p:nvSpPr>
          <p:cNvPr id="2" name="Title 1">
            <a:extLst>
              <a:ext uri="{FF2B5EF4-FFF2-40B4-BE49-F238E27FC236}">
                <a16:creationId xmlns:a16="http://schemas.microsoft.com/office/drawing/2014/main" id="{F0CC23C1-A3E3-A74E-94BD-399CD133CE78}"/>
              </a:ext>
            </a:extLst>
          </p:cNvPr>
          <p:cNvSpPr txBox="1">
            <a:spLocks/>
          </p:cNvSpPr>
          <p:nvPr/>
        </p:nvSpPr>
        <p:spPr>
          <a:xfrm>
            <a:off x="1" y="940278"/>
            <a:ext cx="12192000" cy="10668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cs typeface="Arial" panose="020B0604020202020204" pitchFamily="34" charset="0"/>
              </a:rPr>
              <a:t>What are you willing to do to </a:t>
            </a:r>
            <a:br>
              <a:rPr lang="en-US" b="1" dirty="0">
                <a:latin typeface="Arial" panose="020B0604020202020204" pitchFamily="34" charset="0"/>
                <a:cs typeface="Arial" panose="020B0604020202020204" pitchFamily="34" charset="0"/>
              </a:rPr>
            </a:br>
            <a:r>
              <a:rPr lang="en-US" b="1" dirty="0">
                <a:solidFill>
                  <a:srgbClr val="C00000"/>
                </a:solidFill>
                <a:latin typeface="Arial" panose="020B0604020202020204" pitchFamily="34" charset="0"/>
                <a:cs typeface="Arial" panose="020B0604020202020204" pitchFamily="34" charset="0"/>
              </a:rPr>
              <a:t>make a difference?</a:t>
            </a:r>
          </a:p>
        </p:txBody>
      </p:sp>
      <p:pic>
        <p:nvPicPr>
          <p:cNvPr id="7" name="Picture 6" descr="Logo&#10;&#10;Description automatically generated with low confidence">
            <a:extLst>
              <a:ext uri="{FF2B5EF4-FFF2-40B4-BE49-F238E27FC236}">
                <a16:creationId xmlns:a16="http://schemas.microsoft.com/office/drawing/2014/main" id="{8402CEBC-3A1F-7C49-AE28-D7D8E42FA0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8133" y="3663208"/>
            <a:ext cx="3944937" cy="1765830"/>
          </a:xfrm>
          <a:prstGeom prst="rect">
            <a:avLst/>
          </a:prstGeom>
        </p:spPr>
      </p:pic>
      <p:pic>
        <p:nvPicPr>
          <p:cNvPr id="8" name="Picture 7" descr="Logo&#10;&#10;Description automatically generated">
            <a:extLst>
              <a:ext uri="{FF2B5EF4-FFF2-40B4-BE49-F238E27FC236}">
                <a16:creationId xmlns:a16="http://schemas.microsoft.com/office/drawing/2014/main" id="{D34F8474-2002-4D49-A243-13D2EDF058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1203" y="3663208"/>
            <a:ext cx="4884208" cy="1765830"/>
          </a:xfrm>
          <a:prstGeom prst="rect">
            <a:avLst/>
          </a:prstGeom>
        </p:spPr>
      </p:pic>
    </p:spTree>
    <p:extLst>
      <p:ext uri="{BB962C8B-B14F-4D97-AF65-F5344CB8AC3E}">
        <p14:creationId xmlns:p14="http://schemas.microsoft.com/office/powerpoint/2010/main" val="4207194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B0EDE90-EE2E-164B-81EC-D48312FAC0A3}"/>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0140C1-0227-EF4E-B9B6-74ABCA4DB90D}"/>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8778"/>
          <a:stretch/>
        </p:blipFill>
        <p:spPr>
          <a:xfrm>
            <a:off x="5943514" y="1878615"/>
            <a:ext cx="6248486" cy="809897"/>
          </a:xfrm>
          <a:prstGeom prst="rect">
            <a:avLst/>
          </a:prstGeom>
          <a:effectLst/>
        </p:spPr>
      </p:pic>
      <p:sp>
        <p:nvSpPr>
          <p:cNvPr id="5" name="Content Placeholder 4">
            <a:extLst>
              <a:ext uri="{FF2B5EF4-FFF2-40B4-BE49-F238E27FC236}">
                <a16:creationId xmlns:a16="http://schemas.microsoft.com/office/drawing/2014/main" id="{5AB28B97-A57C-F84E-A5CE-3D7DF73B87FC}"/>
              </a:ext>
            </a:extLst>
          </p:cNvPr>
          <p:cNvSpPr txBox="1">
            <a:spLocks/>
          </p:cNvSpPr>
          <p:nvPr/>
        </p:nvSpPr>
        <p:spPr>
          <a:xfrm>
            <a:off x="618522" y="2842096"/>
            <a:ext cx="7830533" cy="1605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000"/>
              </a:spcAft>
            </a:pPr>
            <a:r>
              <a:rPr lang="en-US" sz="2200" b="1" dirty="0">
                <a:latin typeface="Arial" panose="020B0604020202020204" pitchFamily="34" charset="0"/>
                <a:cs typeface="Arial" panose="020B0604020202020204" pitchFamily="34" charset="0"/>
              </a:rPr>
              <a:t>Certification for leaders at all levels of an organization.</a:t>
            </a:r>
          </a:p>
          <a:p>
            <a:pPr lvl="1">
              <a:spcBef>
                <a:spcPts val="0"/>
              </a:spcBef>
              <a:spcAft>
                <a:spcPts val="1000"/>
              </a:spcAft>
            </a:pPr>
            <a:r>
              <a:rPr lang="en-US" sz="2200" dirty="0">
                <a:latin typeface="Arial" panose="020B0604020202020204" pitchFamily="34" charset="0"/>
                <a:cs typeface="Arial" panose="020B0604020202020204" pitchFamily="34" charset="0"/>
              </a:rPr>
              <a:t>All employees are responsible for a safe work environment</a:t>
            </a:r>
          </a:p>
          <a:p>
            <a:pPr lvl="1">
              <a:spcBef>
                <a:spcPts val="0"/>
              </a:spcBef>
              <a:spcAft>
                <a:spcPts val="1000"/>
              </a:spcAft>
            </a:pPr>
            <a:r>
              <a:rPr lang="en-US" sz="2200" dirty="0">
                <a:latin typeface="Arial" panose="020B0604020202020204" pitchFamily="34" charset="0"/>
                <a:cs typeface="Arial" panose="020B0604020202020204" pitchFamily="34" charset="0"/>
              </a:rPr>
              <a:t>Intended for executives, directors, managers, supervisors, superintendents, and employees</a:t>
            </a:r>
          </a:p>
          <a:p>
            <a:pPr lvl="1">
              <a:spcBef>
                <a:spcPts val="0"/>
              </a:spcBef>
              <a:spcAft>
                <a:spcPts val="1000"/>
              </a:spcAft>
            </a:pPr>
            <a:r>
              <a:rPr lang="en-US" sz="2200" dirty="0">
                <a:latin typeface="Arial" panose="020B0604020202020204" pitchFamily="34" charset="0"/>
                <a:cs typeface="Arial" panose="020B0604020202020204" pitchFamily="34" charset="0"/>
              </a:rPr>
              <a:t>May not have safety as a primary duty, but their knowledge ensures safer worksites</a:t>
            </a:r>
          </a:p>
          <a:p>
            <a:pPr marL="0" indent="0">
              <a:buNone/>
            </a:pPr>
            <a:endParaRPr lang="en-US" sz="2400" dirty="0"/>
          </a:p>
        </p:txBody>
      </p:sp>
      <p:pic>
        <p:nvPicPr>
          <p:cNvPr id="6" name="Picture 5" descr="A person wearing a hard hat&#10;&#10;Description automatically generated with medium confidence">
            <a:extLst>
              <a:ext uri="{FF2B5EF4-FFF2-40B4-BE49-F238E27FC236}">
                <a16:creationId xmlns:a16="http://schemas.microsoft.com/office/drawing/2014/main" id="{455F4AD3-4CBB-544C-940A-D81C7C1805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35684" y="-855227"/>
            <a:ext cx="4356316" cy="7124054"/>
          </a:xfrm>
          <a:prstGeom prst="rect">
            <a:avLst/>
          </a:prstGeom>
          <a:effectLst/>
        </p:spPr>
      </p:pic>
      <p:sp>
        <p:nvSpPr>
          <p:cNvPr id="3" name="Text Placeholder 11">
            <a:extLst>
              <a:ext uri="{FF2B5EF4-FFF2-40B4-BE49-F238E27FC236}">
                <a16:creationId xmlns:a16="http://schemas.microsoft.com/office/drawing/2014/main" id="{9B8BC353-71F6-1349-BC1C-A3D4305FA3EB}"/>
              </a:ext>
            </a:extLst>
          </p:cNvPr>
          <p:cNvSpPr txBox="1">
            <a:spLocks/>
          </p:cNvSpPr>
          <p:nvPr/>
        </p:nvSpPr>
        <p:spPr>
          <a:xfrm>
            <a:off x="618523" y="899581"/>
            <a:ext cx="11220138" cy="1605725"/>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STS/STSC Certifications</a:t>
            </a:r>
          </a:p>
        </p:txBody>
      </p:sp>
    </p:spTree>
    <p:extLst>
      <p:ext uri="{BB962C8B-B14F-4D97-AF65-F5344CB8AC3E}">
        <p14:creationId xmlns:p14="http://schemas.microsoft.com/office/powerpoint/2010/main" val="1158423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516ADFB-CB47-0942-9E0A-119D09C4DDF8}"/>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23A2999F-CEA1-294E-9679-7702B96BE9CE}"/>
              </a:ext>
            </a:extLst>
          </p:cNvPr>
          <p:cNvSpPr txBox="1">
            <a:spLocks/>
          </p:cNvSpPr>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Job Titles and Duties</a:t>
            </a:r>
          </a:p>
        </p:txBody>
      </p:sp>
      <p:sp>
        <p:nvSpPr>
          <p:cNvPr id="5" name="Content Placeholder 4">
            <a:extLst>
              <a:ext uri="{FF2B5EF4-FFF2-40B4-BE49-F238E27FC236}">
                <a16:creationId xmlns:a16="http://schemas.microsoft.com/office/drawing/2014/main" id="{875B401F-16BE-CD46-9B45-7DFCBF8A512B}"/>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cs typeface="Arial" panose="020B0604020202020204" pitchFamily="34" charset="0"/>
            </a:endParaRPr>
          </a:p>
        </p:txBody>
      </p:sp>
      <p:sp>
        <p:nvSpPr>
          <p:cNvPr id="6" name="Content Placeholder 2">
            <a:extLst>
              <a:ext uri="{FF2B5EF4-FFF2-40B4-BE49-F238E27FC236}">
                <a16:creationId xmlns:a16="http://schemas.microsoft.com/office/drawing/2014/main" id="{2F0EF74B-8F95-0B49-8582-CAA1382FC656}"/>
              </a:ext>
            </a:extLst>
          </p:cNvPr>
          <p:cNvSpPr txBox="1">
            <a:spLocks/>
          </p:cNvSpPr>
          <p:nvPr/>
        </p:nvSpPr>
        <p:spPr>
          <a:xfrm>
            <a:off x="689957" y="2955878"/>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Safety Coordinator</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Safety Supervisor</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Oversight Safety Supervisor</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Safety Committee Member</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Construction Safety Supervisor </a:t>
            </a:r>
          </a:p>
          <a:p>
            <a:pPr marL="342900" indent="-342900">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Safety Project Manager</a:t>
            </a:r>
          </a:p>
        </p:txBody>
      </p:sp>
      <p:sp>
        <p:nvSpPr>
          <p:cNvPr id="7" name="Content Placeholder 2">
            <a:extLst>
              <a:ext uri="{FF2B5EF4-FFF2-40B4-BE49-F238E27FC236}">
                <a16:creationId xmlns:a16="http://schemas.microsoft.com/office/drawing/2014/main" id="{67438F74-E83A-CB45-8F8C-5E59583BAF96}"/>
              </a:ext>
            </a:extLst>
          </p:cNvPr>
          <p:cNvSpPr txBox="1">
            <a:spLocks/>
          </p:cNvSpPr>
          <p:nvPr/>
        </p:nvSpPr>
        <p:spPr>
          <a:xfrm>
            <a:off x="6035332" y="2917636"/>
            <a:ext cx="54822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Plan work and manage cross-functional hazards associated with a project</a:t>
            </a:r>
          </a:p>
          <a:p>
            <a:pPr>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Address changing conditions or tasks in the job safety/hazard analysis process</a:t>
            </a:r>
          </a:p>
          <a:p>
            <a:pPr>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Effectively communicate findings of audits or inspections</a:t>
            </a:r>
          </a:p>
          <a:p>
            <a:pPr>
              <a:spcBef>
                <a:spcPts val="0"/>
              </a:spcBef>
              <a:spcAft>
                <a:spcPts val="1200"/>
              </a:spcAft>
            </a:pPr>
            <a:r>
              <a:rPr lang="en-US" sz="2000" b="1" dirty="0">
                <a:solidFill>
                  <a:schemeClr val="bg1"/>
                </a:solidFill>
                <a:latin typeface="Arial" panose="020B0604020202020204" pitchFamily="34" charset="0"/>
                <a:cs typeface="Arial" panose="020B0604020202020204" pitchFamily="34" charset="0"/>
              </a:rPr>
              <a:t>Effectively communicate safety information to employees</a:t>
            </a:r>
          </a:p>
          <a:p>
            <a:pPr>
              <a:spcAft>
                <a:spcPts val="1000"/>
              </a:spcAft>
            </a:pPr>
            <a:endParaRPr lang="en-US" dirty="0"/>
          </a:p>
        </p:txBody>
      </p:sp>
      <p:sp>
        <p:nvSpPr>
          <p:cNvPr id="8" name="Rectangle 7">
            <a:extLst>
              <a:ext uri="{FF2B5EF4-FFF2-40B4-BE49-F238E27FC236}">
                <a16:creationId xmlns:a16="http://schemas.microsoft.com/office/drawing/2014/main" id="{29112E6F-1482-2842-AEEA-C3B6E5F5614F}"/>
              </a:ext>
            </a:extLst>
          </p:cNvPr>
          <p:cNvSpPr/>
          <p:nvPr/>
        </p:nvSpPr>
        <p:spPr>
          <a:xfrm>
            <a:off x="838200" y="2113294"/>
            <a:ext cx="4620904"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C23BDA-5FFF-674A-9038-A3463A85B4AF}"/>
              </a:ext>
            </a:extLst>
          </p:cNvPr>
          <p:cNvSpPr txBox="1"/>
          <p:nvPr/>
        </p:nvSpPr>
        <p:spPr>
          <a:xfrm>
            <a:off x="838200" y="2196603"/>
            <a:ext cx="4620904"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TITLES</a:t>
            </a:r>
          </a:p>
          <a:p>
            <a:pPr algn="ctr"/>
            <a:endParaRPr lang="en-US" dirty="0"/>
          </a:p>
        </p:txBody>
      </p:sp>
      <p:sp>
        <p:nvSpPr>
          <p:cNvPr id="10" name="Rectangle 9">
            <a:extLst>
              <a:ext uri="{FF2B5EF4-FFF2-40B4-BE49-F238E27FC236}">
                <a16:creationId xmlns:a16="http://schemas.microsoft.com/office/drawing/2014/main" id="{74E5CD69-CD6D-674E-A253-213C3DBAB6C1}"/>
              </a:ext>
            </a:extLst>
          </p:cNvPr>
          <p:cNvSpPr/>
          <p:nvPr/>
        </p:nvSpPr>
        <p:spPr>
          <a:xfrm>
            <a:off x="6059612" y="2113294"/>
            <a:ext cx="5090612"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07AE3AB-EFBF-0E4E-8EC4-85B64FFE0A86}"/>
              </a:ext>
            </a:extLst>
          </p:cNvPr>
          <p:cNvSpPr txBox="1"/>
          <p:nvPr/>
        </p:nvSpPr>
        <p:spPr>
          <a:xfrm>
            <a:off x="6059612" y="2210251"/>
            <a:ext cx="509061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DUTIES</a:t>
            </a:r>
          </a:p>
          <a:p>
            <a:pPr algn="ctr"/>
            <a:endParaRPr lang="en-US" dirty="0"/>
          </a:p>
        </p:txBody>
      </p:sp>
    </p:spTree>
    <p:extLst>
      <p:ext uri="{BB962C8B-B14F-4D97-AF65-F5344CB8AC3E}">
        <p14:creationId xmlns:p14="http://schemas.microsoft.com/office/powerpoint/2010/main" val="1930116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A115F29-2128-C649-A3A9-6F04D692A7F7}"/>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D7C27E46-BF11-CD4B-8EE8-82A2182050D5}"/>
              </a:ext>
            </a:extLst>
          </p:cNvPr>
          <p:cNvSpPr txBox="1">
            <a:spLocks/>
          </p:cNvSpPr>
          <p:nvPr/>
        </p:nvSpPr>
        <p:spPr>
          <a:xfrm>
            <a:off x="639766" y="899582"/>
            <a:ext cx="1020633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Supervisory Certifications</a:t>
            </a:r>
          </a:p>
        </p:txBody>
      </p:sp>
      <p:pic>
        <p:nvPicPr>
          <p:cNvPr id="5" name="Picture 4">
            <a:extLst>
              <a:ext uri="{FF2B5EF4-FFF2-40B4-BE49-F238E27FC236}">
                <a16:creationId xmlns:a16="http://schemas.microsoft.com/office/drawing/2014/main" id="{E1711DF8-174C-8344-9F0C-6349697032E9}"/>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pic>
        <p:nvPicPr>
          <p:cNvPr id="7" name="Picture 6" descr="Logo&#10;&#10;Description automatically generated">
            <a:extLst>
              <a:ext uri="{FF2B5EF4-FFF2-40B4-BE49-F238E27FC236}">
                <a16:creationId xmlns:a16="http://schemas.microsoft.com/office/drawing/2014/main" id="{5CCDF320-D811-BF4C-B8C1-933F75C2C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862" y="4323209"/>
            <a:ext cx="3038817" cy="1098648"/>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DC3E085C-5E10-754D-A9E0-EC8C026066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4388" y="2385215"/>
            <a:ext cx="2454429" cy="1098649"/>
          </a:xfrm>
          <a:prstGeom prst="rect">
            <a:avLst/>
          </a:prstGeom>
        </p:spPr>
      </p:pic>
      <p:sp>
        <p:nvSpPr>
          <p:cNvPr id="9" name="Rectangle 8">
            <a:extLst>
              <a:ext uri="{FF2B5EF4-FFF2-40B4-BE49-F238E27FC236}">
                <a16:creationId xmlns:a16="http://schemas.microsoft.com/office/drawing/2014/main" id="{502938AD-134A-BA4E-9E40-0669344D2C1A}"/>
              </a:ext>
            </a:extLst>
          </p:cNvPr>
          <p:cNvSpPr/>
          <p:nvPr/>
        </p:nvSpPr>
        <p:spPr>
          <a:xfrm>
            <a:off x="1457226" y="3348052"/>
            <a:ext cx="2964273" cy="369332"/>
          </a:xfrm>
          <a:prstGeom prst="rect">
            <a:avLst/>
          </a:prstGeom>
        </p:spPr>
        <p:txBody>
          <a:bodyPr wrap="none">
            <a:spAutoFit/>
          </a:bodyPr>
          <a:lstStyle/>
          <a:p>
            <a:pPr>
              <a:lnSpc>
                <a:spcPct val="90000"/>
              </a:lnSpc>
            </a:pPr>
            <a:r>
              <a:rPr lang="en-US" sz="2000" dirty="0">
                <a:latin typeface="Gibson" pitchFamily="2" charset="77"/>
              </a:rPr>
              <a:t>Safety Trained Supervisor</a:t>
            </a:r>
            <a:endParaRPr lang="en-US" sz="2000" baseline="30000" dirty="0">
              <a:latin typeface="Gibson" pitchFamily="2" charset="77"/>
            </a:endParaRPr>
          </a:p>
        </p:txBody>
      </p:sp>
      <p:sp>
        <p:nvSpPr>
          <p:cNvPr id="10" name="Subtitle 2">
            <a:extLst>
              <a:ext uri="{FF2B5EF4-FFF2-40B4-BE49-F238E27FC236}">
                <a16:creationId xmlns:a16="http://schemas.microsoft.com/office/drawing/2014/main" id="{325CF31B-8061-6948-A61F-0F34291C47F8}"/>
              </a:ext>
            </a:extLst>
          </p:cNvPr>
          <p:cNvSpPr txBox="1">
            <a:spLocks/>
          </p:cNvSpPr>
          <p:nvPr/>
        </p:nvSpPr>
        <p:spPr>
          <a:xfrm>
            <a:off x="1453753" y="5274525"/>
            <a:ext cx="4642247" cy="1118344"/>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b="0" dirty="0"/>
              <a:t>Safety Trained Supervisor Construction</a:t>
            </a:r>
            <a:endParaRPr lang="en-US" b="0" baseline="30000" dirty="0"/>
          </a:p>
        </p:txBody>
      </p:sp>
      <p:pic>
        <p:nvPicPr>
          <p:cNvPr id="11" name="Picture 10" descr="A picture containing person, outdoor&#10;&#10;Description automatically generated">
            <a:extLst>
              <a:ext uri="{FF2B5EF4-FFF2-40B4-BE49-F238E27FC236}">
                <a16:creationId xmlns:a16="http://schemas.microsoft.com/office/drawing/2014/main" id="{AB05DE25-6DD3-43AC-A0AE-2AAE1E5368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54337" y="1405572"/>
            <a:ext cx="6815413" cy="4957347"/>
          </a:xfrm>
          <a:prstGeom prst="rect">
            <a:avLst/>
          </a:prstGeom>
          <a:effectLst>
            <a:softEdge rad="859780"/>
          </a:effectLst>
        </p:spPr>
      </p:pic>
    </p:spTree>
    <p:extLst>
      <p:ext uri="{BB962C8B-B14F-4D97-AF65-F5344CB8AC3E}">
        <p14:creationId xmlns:p14="http://schemas.microsoft.com/office/powerpoint/2010/main" val="298985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7B304D1-02F9-7F44-9EF7-F716624D80DB}"/>
              </a:ext>
            </a:extLst>
          </p:cNvPr>
          <p:cNvSpPr/>
          <p:nvPr/>
        </p:nvSpPr>
        <p:spPr>
          <a:xfrm>
            <a:off x="490691" y="602314"/>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8F4B202E-92D3-8D43-A047-41848915C078}"/>
              </a:ext>
            </a:extLst>
          </p:cNvPr>
          <p:cNvSpPr txBox="1">
            <a:spLocks/>
          </p:cNvSpPr>
          <p:nvPr/>
        </p:nvSpPr>
        <p:spPr>
          <a:xfrm>
            <a:off x="618523" y="65392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STS &amp; STSC Program Growth</a:t>
            </a:r>
          </a:p>
        </p:txBody>
      </p:sp>
      <p:graphicFrame>
        <p:nvGraphicFramePr>
          <p:cNvPr id="6" name="Chart 5">
            <a:extLst>
              <a:ext uri="{FF2B5EF4-FFF2-40B4-BE49-F238E27FC236}">
                <a16:creationId xmlns:a16="http://schemas.microsoft.com/office/drawing/2014/main" id="{EBEAC502-371F-004A-B181-846337D98AE5}"/>
              </a:ext>
            </a:extLst>
          </p:cNvPr>
          <p:cNvGraphicFramePr/>
          <p:nvPr>
            <p:extLst>
              <p:ext uri="{D42A27DB-BD31-4B8C-83A1-F6EECF244321}">
                <p14:modId xmlns:p14="http://schemas.microsoft.com/office/powerpoint/2010/main" val="4178227803"/>
              </p:ext>
            </p:extLst>
          </p:nvPr>
        </p:nvGraphicFramePr>
        <p:xfrm>
          <a:off x="1444752" y="1667502"/>
          <a:ext cx="9154160" cy="461921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723E449-0F75-EE4F-8631-44DD1E6F726C}"/>
              </a:ext>
            </a:extLst>
          </p:cNvPr>
          <p:cNvSpPr txBox="1"/>
          <p:nvPr/>
        </p:nvSpPr>
        <p:spPr>
          <a:xfrm>
            <a:off x="1937114" y="1929396"/>
            <a:ext cx="6563601" cy="954107"/>
          </a:xfrm>
          <a:prstGeom prst="rect">
            <a:avLst/>
          </a:prstGeom>
          <a:noFill/>
        </p:spPr>
        <p:txBody>
          <a:bodyPr wrap="square" rtlCol="0">
            <a:spAutoFit/>
          </a:bodyPr>
          <a:lstStyle/>
          <a:p>
            <a:pPr>
              <a:defRPr/>
            </a:pPr>
            <a:r>
              <a:rPr lang="en-US" sz="2800" b="1" dirty="0">
                <a:latin typeface="Arial" panose="020B0604020202020204" pitchFamily="34" charset="0"/>
                <a:cs typeface="Arial" panose="020B0604020202020204" pitchFamily="34" charset="0"/>
              </a:rPr>
              <a:t>STS &amp; STSC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Certification Holders</a:t>
            </a:r>
          </a:p>
        </p:txBody>
      </p:sp>
    </p:spTree>
    <p:extLst>
      <p:ext uri="{BB962C8B-B14F-4D97-AF65-F5344CB8AC3E}">
        <p14:creationId xmlns:p14="http://schemas.microsoft.com/office/powerpoint/2010/main" val="192099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E3AE05EF-381C-6E4F-A483-9AEB9A40D43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66509" y="0"/>
            <a:ext cx="11625492" cy="6288258"/>
          </a:xfrm>
          <a:prstGeom prst="rect">
            <a:avLst/>
          </a:prstGeom>
        </p:spPr>
      </p:pic>
      <p:sp>
        <p:nvSpPr>
          <p:cNvPr id="4" name="Oval 3">
            <a:extLst>
              <a:ext uri="{FF2B5EF4-FFF2-40B4-BE49-F238E27FC236}">
                <a16:creationId xmlns:a16="http://schemas.microsoft.com/office/drawing/2014/main" id="{91E7EF23-1C4F-2546-959C-AE7F71B3E11E}"/>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B75FCA80-8DA4-C14B-B2ED-022195889B29}"/>
              </a:ext>
            </a:extLst>
          </p:cNvPr>
          <p:cNvSpPr txBox="1">
            <a:spLocks/>
          </p:cNvSpPr>
          <p:nvPr/>
        </p:nvSpPr>
        <p:spPr>
          <a:xfrm>
            <a:off x="618522" y="2031406"/>
            <a:ext cx="7830533" cy="1605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latin typeface="Arial" panose="020B0604020202020204" pitchFamily="34" charset="0"/>
                <a:cs typeface="Arial" panose="020B0604020202020204" pitchFamily="34" charset="0"/>
              </a:rPr>
              <a:t>Supervisors</a:t>
            </a:r>
          </a:p>
          <a:p>
            <a:pPr lvl="1"/>
            <a:r>
              <a:rPr lang="en-US" sz="2200" dirty="0">
                <a:latin typeface="Arial" panose="020B0604020202020204" pitchFamily="34" charset="0"/>
                <a:cs typeface="Arial" panose="020B0604020202020204" pitchFamily="34" charset="0"/>
              </a:rPr>
              <a:t>Crew Chiefs</a:t>
            </a:r>
          </a:p>
          <a:p>
            <a:pPr lvl="1"/>
            <a:r>
              <a:rPr lang="en-US" sz="2200" dirty="0">
                <a:latin typeface="Arial" panose="020B0604020202020204" pitchFamily="34" charset="0"/>
                <a:cs typeface="Arial" panose="020B0604020202020204" pitchFamily="34" charset="0"/>
              </a:rPr>
              <a:t>Foremen</a:t>
            </a:r>
          </a:p>
          <a:p>
            <a:pPr lvl="1"/>
            <a:r>
              <a:rPr lang="en-US" sz="2200" dirty="0">
                <a:latin typeface="Arial" panose="020B0604020202020204" pitchFamily="34" charset="0"/>
                <a:cs typeface="Arial" panose="020B0604020202020204" pitchFamily="34" charset="0"/>
              </a:rPr>
              <a:t>Future Supervisory Candidates </a:t>
            </a:r>
          </a:p>
          <a:p>
            <a:pPr marL="0" indent="0">
              <a:buNone/>
            </a:pPr>
            <a:r>
              <a:rPr lang="en-US" sz="2200" b="1" dirty="0">
                <a:latin typeface="Arial" panose="020B0604020202020204" pitchFamily="34" charset="0"/>
                <a:cs typeface="Arial" panose="020B0604020202020204" pitchFamily="34" charset="0"/>
              </a:rPr>
              <a:t>Group Leaders</a:t>
            </a:r>
          </a:p>
          <a:p>
            <a:pPr lvl="1"/>
            <a:r>
              <a:rPr lang="en-US" sz="2200" dirty="0">
                <a:latin typeface="Arial" panose="020B0604020202020204" pitchFamily="34" charset="0"/>
                <a:cs typeface="Arial" panose="020B0604020202020204" pitchFamily="34" charset="0"/>
              </a:rPr>
              <a:t>Safety Committee Members</a:t>
            </a:r>
          </a:p>
          <a:p>
            <a:pPr lvl="1"/>
            <a:r>
              <a:rPr lang="en-US" sz="2200" dirty="0">
                <a:latin typeface="Arial" panose="020B0604020202020204" pitchFamily="34" charset="0"/>
                <a:cs typeface="Arial" panose="020B0604020202020204" pitchFamily="34" charset="0"/>
              </a:rPr>
              <a:t>Departmental Safety Liaisons/Champions</a:t>
            </a:r>
          </a:p>
          <a:p>
            <a:pPr marL="0" indent="0">
              <a:buNone/>
            </a:pPr>
            <a:r>
              <a:rPr lang="en-US" sz="2200" b="1" dirty="0">
                <a:latin typeface="Arial" panose="020B0604020202020204" pitchFamily="34" charset="0"/>
                <a:cs typeface="Arial" panose="020B0604020202020204" pitchFamily="34" charset="0"/>
              </a:rPr>
              <a:t>Leadership</a:t>
            </a:r>
          </a:p>
          <a:p>
            <a:pPr lvl="1"/>
            <a:r>
              <a:rPr lang="en-US" sz="2200" dirty="0">
                <a:latin typeface="Arial" panose="020B0604020202020204" pitchFamily="34" charset="0"/>
                <a:cs typeface="Arial" panose="020B0604020202020204" pitchFamily="34" charset="0"/>
              </a:rPr>
              <a:t>Senior Executives</a:t>
            </a:r>
          </a:p>
          <a:p>
            <a:pPr lvl="1"/>
            <a:r>
              <a:rPr lang="en-US" sz="2200" dirty="0">
                <a:latin typeface="Arial" panose="020B0604020202020204" pitchFamily="34" charset="0"/>
                <a:cs typeface="Arial" panose="020B0604020202020204" pitchFamily="34" charset="0"/>
              </a:rPr>
              <a:t>Managers at all levels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within the organization</a:t>
            </a:r>
          </a:p>
          <a:p>
            <a:pPr marL="0" indent="0">
              <a:buNone/>
            </a:pPr>
            <a:endParaRPr lang="en-US" sz="2400" dirty="0"/>
          </a:p>
        </p:txBody>
      </p:sp>
      <p:sp>
        <p:nvSpPr>
          <p:cNvPr id="8" name="Text Placeholder 11">
            <a:extLst>
              <a:ext uri="{FF2B5EF4-FFF2-40B4-BE49-F238E27FC236}">
                <a16:creationId xmlns:a16="http://schemas.microsoft.com/office/drawing/2014/main" id="{BD0CF41A-B9AA-1340-BC6B-A778CB822329}"/>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Targeted Toward:</a:t>
            </a:r>
          </a:p>
        </p:txBody>
      </p:sp>
    </p:spTree>
    <p:extLst>
      <p:ext uri="{BB962C8B-B14F-4D97-AF65-F5344CB8AC3E}">
        <p14:creationId xmlns:p14="http://schemas.microsoft.com/office/powerpoint/2010/main" val="215475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36EC81C-D64F-2B45-AB86-7D06CD76FD30}"/>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4DB74243-69BF-0344-9386-57B8A16788CB}"/>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Supervisors — Why?</a:t>
            </a:r>
          </a:p>
        </p:txBody>
      </p:sp>
      <p:sp>
        <p:nvSpPr>
          <p:cNvPr id="6" name="Content Placeholder 2">
            <a:extLst>
              <a:ext uri="{FF2B5EF4-FFF2-40B4-BE49-F238E27FC236}">
                <a16:creationId xmlns:a16="http://schemas.microsoft.com/office/drawing/2014/main" id="{29AE2C5A-087F-1E45-A514-4FCB8D16E3B5}"/>
              </a:ext>
            </a:extLst>
          </p:cNvPr>
          <p:cNvSpPr txBox="1">
            <a:spLocks/>
          </p:cNvSpPr>
          <p:nvPr/>
        </p:nvSpPr>
        <p:spPr>
          <a:xfrm>
            <a:off x="618523" y="2319401"/>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200" b="1" dirty="0">
                <a:latin typeface="Arial" panose="020B0604020202020204" pitchFamily="34" charset="0"/>
                <a:cs typeface="Arial" panose="020B0604020202020204" pitchFamily="34" charset="0"/>
              </a:rPr>
              <a:t>Available resource</a:t>
            </a:r>
          </a:p>
          <a:p>
            <a:pPr>
              <a:spcBef>
                <a:spcPts val="0"/>
              </a:spcBef>
              <a:spcAft>
                <a:spcPts val="1200"/>
              </a:spcAft>
            </a:pPr>
            <a:r>
              <a:rPr lang="en-US" sz="2200" b="1" dirty="0">
                <a:latin typeface="Arial" panose="020B0604020202020204" pitchFamily="34" charset="0"/>
                <a:cs typeface="Arial" panose="020B0604020202020204" pitchFamily="34" charset="0"/>
              </a:rPr>
              <a:t>Skilled craft worker</a:t>
            </a:r>
          </a:p>
          <a:p>
            <a:pPr>
              <a:spcBef>
                <a:spcPts val="0"/>
              </a:spcBef>
              <a:spcAft>
                <a:spcPts val="1200"/>
              </a:spcAft>
            </a:pPr>
            <a:r>
              <a:rPr lang="en-US" sz="2200" b="1" dirty="0">
                <a:latin typeface="Arial" panose="020B0604020202020204" pitchFamily="34" charset="0"/>
                <a:cs typeface="Arial" panose="020B0604020202020204" pitchFamily="34" charset="0"/>
              </a:rPr>
              <a:t>Closest to work environment</a:t>
            </a:r>
          </a:p>
          <a:p>
            <a:pPr>
              <a:spcBef>
                <a:spcPts val="0"/>
              </a:spcBef>
              <a:spcAft>
                <a:spcPts val="1200"/>
              </a:spcAft>
            </a:pPr>
            <a:r>
              <a:rPr lang="en-US" sz="2200" b="1" dirty="0">
                <a:latin typeface="Arial" panose="020B0604020202020204" pitchFamily="34" charset="0"/>
                <a:cs typeface="Arial" panose="020B0604020202020204" pitchFamily="34" charset="0"/>
              </a:rPr>
              <a:t>Know their personnel</a:t>
            </a:r>
          </a:p>
          <a:p>
            <a:pPr>
              <a:spcBef>
                <a:spcPts val="0"/>
              </a:spcBef>
              <a:spcAft>
                <a:spcPts val="1200"/>
              </a:spcAft>
            </a:pPr>
            <a:r>
              <a:rPr lang="en-US" sz="2200" b="1" dirty="0">
                <a:latin typeface="Arial" panose="020B0604020202020204" pitchFamily="34" charset="0"/>
                <a:cs typeface="Arial" panose="020B0604020202020204" pitchFamily="34" charset="0"/>
              </a:rPr>
              <a:t>May have worked for a poor leader</a:t>
            </a:r>
          </a:p>
          <a:p>
            <a:pPr>
              <a:spcBef>
                <a:spcPts val="0"/>
              </a:spcBef>
              <a:spcAft>
                <a:spcPts val="1200"/>
              </a:spcAft>
            </a:pPr>
            <a:r>
              <a:rPr lang="en-US" sz="2200" b="1" dirty="0">
                <a:latin typeface="Arial" panose="020B0604020202020204" pitchFamily="34" charset="0"/>
                <a:cs typeface="Arial" panose="020B0604020202020204" pitchFamily="34" charset="0"/>
              </a:rPr>
              <a:t>Inadequate/NO training</a:t>
            </a:r>
          </a:p>
          <a:p>
            <a:pPr>
              <a:spcBef>
                <a:spcPts val="0"/>
              </a:spcBef>
              <a:spcAft>
                <a:spcPts val="1200"/>
              </a:spcAft>
            </a:pPr>
            <a:r>
              <a:rPr lang="en-US" sz="2200" b="1" dirty="0">
                <a:latin typeface="Arial" panose="020B0604020202020204" pitchFamily="34" charset="0"/>
                <a:cs typeface="Arial" panose="020B0604020202020204" pitchFamily="34" charset="0"/>
              </a:rPr>
              <a:t>Failure to correct known problems</a:t>
            </a:r>
          </a:p>
          <a:p>
            <a:pPr>
              <a:spcBef>
                <a:spcPts val="0"/>
              </a:spcBef>
              <a:spcAft>
                <a:spcPts val="1200"/>
              </a:spcAft>
            </a:pPr>
            <a:endParaRPr lang="en-US" sz="2200" dirty="0"/>
          </a:p>
          <a:p>
            <a:pPr>
              <a:spcBef>
                <a:spcPts val="0"/>
              </a:spcBef>
              <a:spcAft>
                <a:spcPts val="1200"/>
              </a:spcAft>
            </a:pPr>
            <a:endParaRPr lang="en-US" sz="2200" dirty="0"/>
          </a:p>
        </p:txBody>
      </p:sp>
      <p:sp>
        <p:nvSpPr>
          <p:cNvPr id="7" name="Content Placeholder 4">
            <a:extLst>
              <a:ext uri="{FF2B5EF4-FFF2-40B4-BE49-F238E27FC236}">
                <a16:creationId xmlns:a16="http://schemas.microsoft.com/office/drawing/2014/main" id="{258D4EEC-9531-3149-A1B0-5E3B55DA74F5}"/>
              </a:ext>
            </a:extLst>
          </p:cNvPr>
          <p:cNvSpPr txBox="1">
            <a:spLocks/>
          </p:cNvSpPr>
          <p:nvPr/>
        </p:nvSpPr>
        <p:spPr>
          <a:xfrm>
            <a:off x="6022848" y="2319401"/>
            <a:ext cx="641999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200" b="1" dirty="0">
                <a:latin typeface="Arial" panose="020B0604020202020204" pitchFamily="34" charset="0"/>
                <a:cs typeface="Arial" panose="020B0604020202020204" pitchFamily="34" charset="0"/>
              </a:rPr>
              <a:t>Inappropriate planning</a:t>
            </a:r>
          </a:p>
          <a:p>
            <a:pPr>
              <a:spcBef>
                <a:spcPts val="0"/>
              </a:spcBef>
              <a:spcAft>
                <a:spcPts val="1200"/>
              </a:spcAft>
            </a:pPr>
            <a:r>
              <a:rPr lang="en-US" sz="2200" b="1" dirty="0">
                <a:latin typeface="Arial" panose="020B0604020202020204" pitchFamily="34" charset="0"/>
                <a:cs typeface="Arial" panose="020B0604020202020204" pitchFamily="34" charset="0"/>
              </a:rPr>
              <a:t>Put workers/company at risk</a:t>
            </a:r>
          </a:p>
          <a:p>
            <a:pPr>
              <a:spcBef>
                <a:spcPts val="0"/>
              </a:spcBef>
              <a:spcAft>
                <a:spcPts val="1200"/>
              </a:spcAft>
            </a:pPr>
            <a:r>
              <a:rPr lang="en-US" sz="2200" b="1" dirty="0">
                <a:latin typeface="Arial" panose="020B0604020202020204" pitchFamily="34" charset="0"/>
                <a:cs typeface="Arial" panose="020B0604020202020204" pitchFamily="34" charset="0"/>
              </a:rPr>
              <a:t>Supervisor violations</a:t>
            </a:r>
          </a:p>
          <a:p>
            <a:pPr>
              <a:spcBef>
                <a:spcPts val="0"/>
              </a:spcBef>
              <a:spcAft>
                <a:spcPts val="1200"/>
              </a:spcAft>
            </a:pPr>
            <a:r>
              <a:rPr lang="en-US" sz="2200" b="1" dirty="0">
                <a:latin typeface="Arial" panose="020B0604020202020204" pitchFamily="34" charset="0"/>
                <a:cs typeface="Arial" panose="020B0604020202020204" pitchFamily="34" charset="0"/>
              </a:rPr>
              <a:t>Inadequate leadership knowledge/training</a:t>
            </a:r>
          </a:p>
          <a:p>
            <a:pPr>
              <a:spcBef>
                <a:spcPts val="0"/>
              </a:spcBef>
              <a:spcAft>
                <a:spcPts val="1200"/>
              </a:spcAft>
            </a:pPr>
            <a:r>
              <a:rPr lang="en-US" sz="2200" b="1" dirty="0">
                <a:latin typeface="Arial" panose="020B0604020202020204" pitchFamily="34" charset="0"/>
                <a:cs typeface="Arial" panose="020B0604020202020204" pitchFamily="34" charset="0"/>
              </a:rPr>
              <a:t>Production/intimidation focus</a:t>
            </a:r>
          </a:p>
          <a:p>
            <a:pPr>
              <a:spcBef>
                <a:spcPts val="0"/>
              </a:spcBef>
              <a:spcAft>
                <a:spcPts val="1200"/>
              </a:spcAft>
            </a:pPr>
            <a:endParaRPr lang="en-US" sz="2200" dirty="0"/>
          </a:p>
        </p:txBody>
      </p:sp>
    </p:spTree>
    <p:extLst>
      <p:ext uri="{BB962C8B-B14F-4D97-AF65-F5344CB8AC3E}">
        <p14:creationId xmlns:p14="http://schemas.microsoft.com/office/powerpoint/2010/main" val="3156685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yellow, orange&#10;&#10;Description automatically generated">
            <a:extLst>
              <a:ext uri="{FF2B5EF4-FFF2-40B4-BE49-F238E27FC236}">
                <a16:creationId xmlns:a16="http://schemas.microsoft.com/office/drawing/2014/main" id="{CCF09389-5A3E-1742-95DF-C8F9C4C5B7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523" y="-1496497"/>
            <a:ext cx="11884373" cy="7783188"/>
          </a:xfrm>
          <a:prstGeom prst="rect">
            <a:avLst/>
          </a:prstGeom>
        </p:spPr>
      </p:pic>
      <p:sp>
        <p:nvSpPr>
          <p:cNvPr id="2" name="Oval 1">
            <a:extLst>
              <a:ext uri="{FF2B5EF4-FFF2-40B4-BE49-F238E27FC236}">
                <a16:creationId xmlns:a16="http://schemas.microsoft.com/office/drawing/2014/main" id="{8CFBD381-FB57-BD45-95B4-6BD80D7BE525}"/>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7">
            <a:extLst>
              <a:ext uri="{FF2B5EF4-FFF2-40B4-BE49-F238E27FC236}">
                <a16:creationId xmlns:a16="http://schemas.microsoft.com/office/drawing/2014/main" id="{7D59CBA3-5655-5646-B4B1-B90ABDFD2603}"/>
              </a:ext>
            </a:extLst>
          </p:cNvPr>
          <p:cNvSpPr txBox="1">
            <a:spLocks/>
          </p:cNvSpPr>
          <p:nvPr/>
        </p:nvSpPr>
        <p:spPr>
          <a:xfrm>
            <a:off x="637032" y="309534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dirty="0">
                <a:latin typeface="Arial" panose="020B0604020202020204" pitchFamily="34" charset="0"/>
                <a:cs typeface="Arial" panose="020B0604020202020204" pitchFamily="34" charset="0"/>
              </a:rPr>
              <a:t>Senior leadership = </a:t>
            </a:r>
          </a:p>
          <a:p>
            <a:pPr marL="0" indent="0">
              <a:buFont typeface="Arial" panose="020B0604020202020204" pitchFamily="34" charset="0"/>
              <a:buNone/>
            </a:pPr>
            <a:r>
              <a:rPr lang="en-US" i="1" dirty="0">
                <a:latin typeface="Arial" panose="020B0604020202020204" pitchFamily="34" charset="0"/>
                <a:cs typeface="Arial" panose="020B0604020202020204" pitchFamily="34" charset="0"/>
              </a:rPr>
              <a:t>processes, procedures, support/promotion</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solidFill>
                  <a:srgbClr val="000000"/>
                </a:solidFill>
                <a:latin typeface="Arial" panose="020B0604020202020204" pitchFamily="34" charset="0"/>
                <a:cs typeface="Arial" panose="020B0604020202020204" pitchFamily="34" charset="0"/>
              </a:rPr>
              <a:t>Line management = </a:t>
            </a:r>
          </a:p>
          <a:p>
            <a:pPr marL="0" indent="0">
              <a:buFont typeface="Arial" panose="020B0604020202020204" pitchFamily="34" charset="0"/>
              <a:buNone/>
            </a:pPr>
            <a:r>
              <a:rPr lang="en-US" i="1" dirty="0">
                <a:solidFill>
                  <a:srgbClr val="000000"/>
                </a:solidFill>
                <a:latin typeface="Arial" panose="020B0604020202020204" pitchFamily="34" charset="0"/>
                <a:cs typeface="Arial" panose="020B0604020202020204" pitchFamily="34" charset="0"/>
              </a:rPr>
              <a:t>where safety happens</a:t>
            </a:r>
            <a:endParaRPr lang="en-US" i="1" dirty="0">
              <a:latin typeface="Arial" panose="020B0604020202020204" pitchFamily="34" charset="0"/>
              <a:cs typeface="Arial" panose="020B0604020202020204" pitchFamily="34" charset="0"/>
            </a:endParaRPr>
          </a:p>
          <a:p>
            <a:endParaRPr lang="en-US" sz="2000" dirty="0"/>
          </a:p>
          <a:p>
            <a:endParaRPr lang="en-US" dirty="0"/>
          </a:p>
          <a:p>
            <a:endParaRPr lang="en-US" dirty="0"/>
          </a:p>
          <a:p>
            <a:endParaRPr lang="en-US" dirty="0"/>
          </a:p>
        </p:txBody>
      </p:sp>
      <p:sp>
        <p:nvSpPr>
          <p:cNvPr id="3" name="Text Placeholder 11">
            <a:extLst>
              <a:ext uri="{FF2B5EF4-FFF2-40B4-BE49-F238E27FC236}">
                <a16:creationId xmlns:a16="http://schemas.microsoft.com/office/drawing/2014/main" id="{4D42BC3F-7413-214D-AA8B-60CFBEF778A7}"/>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Why Supervisor </a:t>
            </a:r>
            <a:br>
              <a:rPr lang="en-US" dirty="0"/>
            </a:br>
            <a:r>
              <a:rPr lang="en-US" dirty="0"/>
              <a:t>Focus?</a:t>
            </a:r>
          </a:p>
        </p:txBody>
      </p:sp>
    </p:spTree>
    <p:extLst>
      <p:ext uri="{BB962C8B-B14F-4D97-AF65-F5344CB8AC3E}">
        <p14:creationId xmlns:p14="http://schemas.microsoft.com/office/powerpoint/2010/main" val="546289645"/>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1726</TotalTime>
  <Words>3688</Words>
  <Application>Microsoft Office PowerPoint</Application>
  <PresentationFormat>Widescreen</PresentationFormat>
  <Paragraphs>339</Paragraphs>
  <Slides>29</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Museo Sans 300</vt:lpstr>
      <vt:lpstr>Arial Black</vt:lpstr>
      <vt:lpstr>Calibri Light</vt:lpstr>
      <vt:lpstr>Arial</vt:lpstr>
      <vt:lpstr>Gibson</vt:lpstr>
      <vt:lpstr>Calibri</vt:lpstr>
      <vt:lpstr>Museo Sans 700</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189</cp:revision>
  <dcterms:created xsi:type="dcterms:W3CDTF">2017-11-01T12:09:12Z</dcterms:created>
  <dcterms:modified xsi:type="dcterms:W3CDTF">2022-01-26T14:53:15Z</dcterms:modified>
</cp:coreProperties>
</file>