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5" r:id="rId1"/>
  </p:sldMasterIdLst>
  <p:notesMasterIdLst>
    <p:notesMasterId r:id="rId26"/>
  </p:notesMasterIdLst>
  <p:handoutMasterIdLst>
    <p:handoutMasterId r:id="rId27"/>
  </p:handoutMasterIdLst>
  <p:sldIdLst>
    <p:sldId id="256" r:id="rId2"/>
    <p:sldId id="710" r:id="rId3"/>
    <p:sldId id="711" r:id="rId4"/>
    <p:sldId id="712" r:id="rId5"/>
    <p:sldId id="713" r:id="rId6"/>
    <p:sldId id="714" r:id="rId7"/>
    <p:sldId id="715" r:id="rId8"/>
    <p:sldId id="720" r:id="rId9"/>
    <p:sldId id="687" r:id="rId10"/>
    <p:sldId id="688" r:id="rId11"/>
    <p:sldId id="689" r:id="rId12"/>
    <p:sldId id="717" r:id="rId13"/>
    <p:sldId id="608" r:id="rId14"/>
    <p:sldId id="718" r:id="rId15"/>
    <p:sldId id="610" r:id="rId16"/>
    <p:sldId id="723" r:id="rId17"/>
    <p:sldId id="721" r:id="rId18"/>
    <p:sldId id="686" r:id="rId19"/>
    <p:sldId id="704" r:id="rId20"/>
    <p:sldId id="722" r:id="rId21"/>
    <p:sldId id="700" r:id="rId22"/>
    <p:sldId id="609" r:id="rId23"/>
    <p:sldId id="633" r:id="rId24"/>
    <p:sldId id="603" r:id="rId25"/>
  </p:sldIdLst>
  <p:sldSz cx="12192000" cy="6858000"/>
  <p:notesSz cx="6858000" cy="9144000"/>
  <p:embeddedFontLst>
    <p:embeddedFont>
      <p:font typeface="Arial Black" panose="020B0A04020102020204" pitchFamily="34" charset="0"/>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Museo Sans 300" panose="02000000000000000000" pitchFamily="50" charset="0"/>
      <p:regular r:id="rId35"/>
      <p:italic r:id="rId36"/>
    </p:embeddedFont>
    <p:embeddedFont>
      <p:font typeface="Museo Sans 700" panose="02000000000000000000" pitchFamily="50"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784E"/>
    <a:srgbClr val="A5AD94"/>
    <a:srgbClr val="1087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715" autoAdjust="0"/>
  </p:normalViewPr>
  <p:slideViewPr>
    <p:cSldViewPr snapToGrid="0">
      <p:cViewPr varScale="1">
        <p:scale>
          <a:sx n="41" d="100"/>
          <a:sy n="41" d="100"/>
        </p:scale>
        <p:origin x="1592" y="24"/>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1/26/2022</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csp.org/safety-certifications/recertific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Safety Management Specialists (SMS) are individuals with management skills required for a business’s safe operation, applying these safety skills on a full-time or part-time basis as part of their job duties. Some examples of an SMS’s activities include defining and utilizing an organization’s safety management systems; risk management; incident investigation and emergency preparedness; maintaining current knowledge of safety, health, and environmental (SH&amp;E) concepts; and identifying the business case for safety.</a:t>
            </a:r>
            <a:endParaRPr lang="en-US" b="0" i="0" dirty="0"/>
          </a:p>
          <a:p>
            <a:endParaRPr lang="en-US" dirty="0"/>
          </a:p>
          <a:p>
            <a:r>
              <a:rPr lang="en-US" dirty="0"/>
              <a:t>More information can be found in our Path to Success Guide (https://online.fliphtml5.com/pbcyp/feqw/#p=1)</a:t>
            </a:r>
          </a:p>
          <a:p>
            <a:endParaRPr lang="en-US" dirty="0"/>
          </a:p>
          <a:p>
            <a:endParaRPr lang="en-US" dirty="0"/>
          </a:p>
        </p:txBody>
      </p:sp>
    </p:spTree>
    <p:extLst>
      <p:ext uri="{BB962C8B-B14F-4D97-AF65-F5344CB8AC3E}">
        <p14:creationId xmlns:p14="http://schemas.microsoft.com/office/powerpoint/2010/main" val="407533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a:t>
            </a:r>
          </a:p>
          <a:p>
            <a:r>
              <a:rPr lang="en-US" dirty="0"/>
              <a:t>* Application: $160</a:t>
            </a:r>
          </a:p>
          <a:p>
            <a:r>
              <a:rPr lang="en-US" dirty="0"/>
              <a:t>* Exam: $350</a:t>
            </a:r>
          </a:p>
          <a:p>
            <a:r>
              <a:rPr lang="en-US" dirty="0"/>
              <a:t>* </a:t>
            </a:r>
            <a:r>
              <a:rPr lang="en-US" sz="1200" b="0" i="0" kern="1200" dirty="0">
                <a:solidFill>
                  <a:schemeClr val="tx1"/>
                </a:solidFill>
                <a:effectLst/>
                <a:latin typeface="+mn-lt"/>
                <a:ea typeface="+mn-ea"/>
                <a:cs typeface="+mn-cs"/>
              </a:rPr>
              <a:t>Exam Bundle: $600</a:t>
            </a:r>
            <a:endParaRPr lang="en-US" dirty="0"/>
          </a:p>
          <a:p>
            <a:r>
              <a:rPr lang="en-US" dirty="0"/>
              <a:t>* Annual Renewal: $170</a:t>
            </a:r>
          </a:p>
          <a:p>
            <a:endParaRPr lang="en-US" dirty="0"/>
          </a:p>
        </p:txBody>
      </p:sp>
    </p:spTree>
    <p:extLst>
      <p:ext uri="{BB962C8B-B14F-4D97-AF65-F5344CB8AC3E}">
        <p14:creationId xmlns:p14="http://schemas.microsoft.com/office/powerpoint/2010/main" val="412229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dirty="0">
                <a:hlinkClick r:id="rId3"/>
              </a:rPr>
              <a:t>https://www.bcsp.org/safety-certifications/recertification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p:txBody>
      </p:sp>
    </p:spTree>
    <p:extLst>
      <p:ext uri="{BB962C8B-B14F-4D97-AF65-F5344CB8AC3E}">
        <p14:creationId xmlns:p14="http://schemas.microsoft.com/office/powerpoint/2010/main" val="384818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Any organization such as a union, construction firm, project owner or government agency, can join Group Management. Organizations </a:t>
            </a:r>
            <a:r>
              <a:rPr lang="en-US" sz="1200">
                <a:latin typeface="+mn-lt"/>
              </a:rPr>
              <a:t>who joined Group </a:t>
            </a:r>
            <a:r>
              <a:rPr lang="en-US" sz="1200" dirty="0">
                <a:latin typeface="+mn-lt"/>
              </a:rPr>
              <a:t>Management say it has given them a competitive edge and helped promote safety awareness and training.</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Group Account Managers (GAMs) will be able to pay for exams, exam bundles (which include self-assessments), and all other products and services. BCSP </a:t>
            </a:r>
            <a:r>
              <a:rPr lang="en-US" sz="1200" b="0" i="0" dirty="0" err="1">
                <a:solidFill>
                  <a:srgbClr val="000000"/>
                </a:solidFill>
                <a:effectLst/>
                <a:latin typeface="+mn-lt"/>
              </a:rPr>
              <a:t>examCORE</a:t>
            </a:r>
            <a:r>
              <a:rPr lang="en-US" sz="1200" b="0" i="0" dirty="0">
                <a:solidFill>
                  <a:srgbClr val="000000"/>
                </a:solidFill>
                <a:effectLst/>
                <a:latin typeface="+mn-lt"/>
              </a:rPr>
              <a:t>, </a:t>
            </a:r>
            <a:r>
              <a:rPr lang="en-US" sz="1200" b="0" i="0" dirty="0" err="1">
                <a:solidFill>
                  <a:srgbClr val="000000"/>
                </a:solidFill>
                <a:effectLst/>
                <a:latin typeface="+mn-lt"/>
              </a:rPr>
              <a:t>recertPRO</a:t>
            </a:r>
            <a:r>
              <a:rPr lang="en-US" sz="1200" b="0" i="0" dirty="0">
                <a:solidFill>
                  <a:srgbClr val="000000"/>
                </a:solidFill>
                <a:effectLst/>
                <a:latin typeface="+mn-lt"/>
              </a:rPr>
              <a:t>, and stand-alone online self-assessments are currently excluded. </a:t>
            </a:r>
          </a:p>
        </p:txBody>
      </p:sp>
    </p:spTree>
    <p:extLst>
      <p:ext uri="{BB962C8B-B14F-4D97-AF65-F5344CB8AC3E}">
        <p14:creationId xmlns:p14="http://schemas.microsoft.com/office/powerpoint/2010/main" val="219619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58,496  </a:t>
            </a:r>
            <a:r>
              <a:rPr lang="en-US" u="sng" dirty="0"/>
              <a:t>active</a:t>
            </a:r>
            <a:r>
              <a:rPr lang="en-US" dirty="0"/>
              <a:t> certifications/designations</a:t>
            </a:r>
            <a:r>
              <a:rPr lang="en-US" baseline="0" dirty="0"/>
              <a:t> in 108 countries around the world (a</a:t>
            </a:r>
            <a:r>
              <a:rPr lang="en-US" dirty="0"/>
              <a:t>s of November 30, 2021).</a:t>
            </a:r>
          </a:p>
          <a:p>
            <a:endParaRPr lang="en-US" baseline="0" dirty="0"/>
          </a:p>
        </p:txBody>
      </p:sp>
    </p:spTree>
    <p:extLst>
      <p:ext uri="{BB962C8B-B14F-4D97-AF65-F5344CB8AC3E}">
        <p14:creationId xmlns:p14="http://schemas.microsoft.com/office/powerpoint/2010/main" val="900734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p:txBody>
      </p:sp>
    </p:spTree>
    <p:extLst>
      <p:ext uri="{BB962C8B-B14F-4D97-AF65-F5344CB8AC3E}">
        <p14:creationId xmlns:p14="http://schemas.microsoft.com/office/powerpoint/2010/main" val="4095621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a:p>
            <a:endParaRPr lang="en-US" dirty="0"/>
          </a:p>
          <a:p>
            <a:endParaRPr lang="en-US" dirty="0"/>
          </a:p>
        </p:txBody>
      </p:sp>
    </p:spTree>
    <p:extLst>
      <p:ext uri="{BB962C8B-B14F-4D97-AF65-F5344CB8AC3E}">
        <p14:creationId xmlns:p14="http://schemas.microsoft.com/office/powerpoint/2010/main" val="271192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n-lt"/>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mn-lt"/>
              <a:cs typeface="Arial" panose="020B0604020202020204" pitchFamily="34" charset="0"/>
            </a:endParaRPr>
          </a:p>
          <a:p>
            <a:pPr marL="0" indent="0">
              <a:buFont typeface="Arial" panose="020B0604020202020204" pitchFamily="34" charset="0"/>
              <a:buNone/>
            </a:pPr>
            <a:endParaRPr lang="en-US" b="0" dirty="0">
              <a:latin typeface="+mn-lt"/>
            </a:endParaRPr>
          </a:p>
          <a:p>
            <a:endParaRPr lang="en-US" dirty="0">
              <a:latin typeface="+mn-lt"/>
            </a:endParaRPr>
          </a:p>
        </p:txBody>
      </p:sp>
    </p:spTree>
    <p:extLst>
      <p:ext uri="{BB962C8B-B14F-4D97-AF65-F5344CB8AC3E}">
        <p14:creationId xmlns:p14="http://schemas.microsoft.com/office/powerpoint/2010/main" val="3974498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cs typeface="Arial" panose="020B0604020202020204" pitchFamily="34" charset="0"/>
              </a:rPr>
              <a:t>Fulfills industry and global demands for validating highly competent safety practitioners with varying amounts of formal education and with significant amounts of experience</a:t>
            </a:r>
            <a:endParaRPr lang="en-US" sz="1200" dirty="0"/>
          </a:p>
          <a:p>
            <a:pPr lvl="1"/>
            <a:endParaRPr lang="en-US" sz="1200" b="1" i="1" dirty="0">
              <a:cs typeface="Arial" panose="020B0604020202020204" pitchFamily="34" charset="0"/>
            </a:endParaRPr>
          </a:p>
          <a:p>
            <a:r>
              <a:rPr lang="en-US" sz="1200" b="1" i="1" dirty="0">
                <a:cs typeface="Arial" panose="020B0604020202020204" pitchFamily="34" charset="0"/>
              </a:rPr>
              <a:t>SMS completes the continuum of those impacting the safety culture of their organizations</a:t>
            </a:r>
            <a:endParaRPr lang="en-US" sz="1200" dirty="0"/>
          </a:p>
          <a:p>
            <a:endParaRPr lang="en-US" sz="1200" dirty="0"/>
          </a:p>
        </p:txBody>
      </p:sp>
    </p:spTree>
    <p:extLst>
      <p:ext uri="{BB962C8B-B14F-4D97-AF65-F5344CB8AC3E}">
        <p14:creationId xmlns:p14="http://schemas.microsoft.com/office/powerpoint/2010/main" val="3282656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professional credential for the experienced safety practitioner, with or without a college degree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certificants who hold the SMS work for a private or public entity (i.e., government department, public agency, military). Safety at this level is virtually in every industry including manufacturing, petroleum production and refining, construction, and insurance. An SMS may hold positions at the manager level or director level and may directly supervise employees. </a:t>
            </a:r>
          </a:p>
          <a:p>
            <a:endParaRPr lang="en-US" dirty="0"/>
          </a:p>
          <a:p>
            <a:r>
              <a:rPr lang="en-US" dirty="0"/>
              <a:t>The primary qualification is linked to experience, The exam for this certification tests skills at a different level (than say ASP or CSP)</a:t>
            </a:r>
          </a:p>
          <a:p>
            <a:pPr marL="628650" lvl="1" indent="-171450">
              <a:buFontTx/>
              <a:buChar char="-"/>
            </a:pPr>
            <a:r>
              <a:rPr lang="en-US" dirty="0"/>
              <a:t>SMS is at a higher management level: more emphasis on the breadth of responsibilities related to effective safety management, less emphasis on technical safety competencies</a:t>
            </a:r>
          </a:p>
          <a:p>
            <a:pPr marL="1085850" lvl="2" indent="-171450">
              <a:buFontTx/>
              <a:buChar char="-"/>
            </a:pPr>
            <a:r>
              <a:rPr lang="en-US" dirty="0"/>
              <a:t>Breadth of responsibilities </a:t>
            </a:r>
          </a:p>
          <a:p>
            <a:pPr marL="1085850" lvl="2" indent="-171450">
              <a:buFontTx/>
              <a:buChar char="-"/>
            </a:pPr>
            <a:r>
              <a:rPr lang="en-US" dirty="0"/>
              <a:t>Senior managers with safety responsibilities could certainly benefit from this certification</a:t>
            </a:r>
          </a:p>
          <a:p>
            <a:endParaRPr lang="en-US" dirty="0"/>
          </a:p>
        </p:txBody>
      </p:sp>
    </p:spTree>
    <p:extLst>
      <p:ext uri="{BB962C8B-B14F-4D97-AF65-F5344CB8AC3E}">
        <p14:creationId xmlns:p14="http://schemas.microsoft.com/office/powerpoint/2010/main" val="400001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Many safety managers that this certification targets did not follow a “linear” career path</a:t>
            </a:r>
          </a:p>
          <a:p>
            <a:pPr marL="0" indent="0">
              <a:buFontTx/>
              <a:buNone/>
            </a:pPr>
            <a:r>
              <a:rPr lang="en-US" dirty="0"/>
              <a:t>The certification tends to be people who came up </a:t>
            </a:r>
            <a:r>
              <a:rPr lang="en-US" dirty="0" err="1"/>
              <a:t>tMany</a:t>
            </a:r>
            <a:r>
              <a:rPr lang="en-US" dirty="0"/>
              <a:t> safety managers that this certification targets did not follow a “linear” career path</a:t>
            </a:r>
          </a:p>
          <a:p>
            <a:pPr marL="628650" lvl="1" indent="-171450">
              <a:buFontTx/>
              <a:buChar char="-"/>
            </a:pPr>
            <a:r>
              <a:rPr lang="en-US" dirty="0"/>
              <a:t>The certification tends to be people who came up through industry and now (successfully) run the safety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kinds of safety managers have broad-based knowledge that make them effective managers, as opposed to specific technical areas of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Extremely common to see (especially in smaller organizations) employees that wear many “hats” including that of safety manager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Ex: HR Manager that also does Quality Control and Safety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VP Operations, which includes OSH responsibilities and oversight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Hence the “part-time” safety role</a:t>
            </a:r>
          </a:p>
          <a:p>
            <a:pPr marL="0" indent="0">
              <a:buFontTx/>
              <a:buNone/>
            </a:pPr>
            <a:endParaRPr lang="en-US" dirty="0"/>
          </a:p>
          <a:p>
            <a:pPr marL="0" indent="0">
              <a:buFontTx/>
              <a:buNone/>
            </a:pPr>
            <a:r>
              <a:rPr lang="en-US" dirty="0"/>
              <a:t>Great option for military transitioning to civilian careers</a:t>
            </a:r>
          </a:p>
          <a:p>
            <a:pPr marL="0" indent="0">
              <a:buFontTx/>
              <a:buNone/>
            </a:pPr>
            <a:endParaRPr lang="en-US" dirty="0"/>
          </a:p>
          <a:p>
            <a:pPr marL="0" indent="0">
              <a:buFontTx/>
              <a:buNone/>
            </a:pPr>
            <a:r>
              <a:rPr lang="en-US" dirty="0"/>
              <a:t>Individuals in these roles often train young professionals entering the field. Thus, their influence within the profession extends to the next generation. </a:t>
            </a:r>
          </a:p>
          <a:p>
            <a:endParaRPr lang="en-US" dirty="0"/>
          </a:p>
          <a:p>
            <a:pPr marL="628650" lvl="1" indent="-171450">
              <a:buFontTx/>
              <a:buChar char="-"/>
            </a:pPr>
            <a:r>
              <a:rPr lang="en-US" dirty="0" err="1"/>
              <a:t>hrough</a:t>
            </a:r>
            <a:r>
              <a:rPr lang="en-US" dirty="0"/>
              <a:t> industry and now (successfully) run the safety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kinds of safety managers have broad-based knowledge that make them effective managers, as opposed to specific technical areas of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Extremely common to see (especially in smaller organizations) employees that wear many “hats” including that of safety manager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Ex: HR Manager that also does Quality Control and Safety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VP Operations, which includes OSH responsibilities and oversight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Hence the “part-time” safety role</a:t>
            </a:r>
          </a:p>
          <a:p>
            <a:pPr marL="0" indent="0">
              <a:buFontTx/>
              <a:buNone/>
            </a:pPr>
            <a:endParaRPr lang="en-US" dirty="0"/>
          </a:p>
          <a:p>
            <a:pPr marL="0" indent="0">
              <a:buFontTx/>
              <a:buNone/>
            </a:pPr>
            <a:r>
              <a:rPr lang="en-US" dirty="0"/>
              <a:t>Great option for military transitioning to civilian careers</a:t>
            </a:r>
          </a:p>
          <a:p>
            <a:pPr marL="0" indent="0">
              <a:buFontTx/>
              <a:buNone/>
            </a:pPr>
            <a:endParaRPr lang="en-US" dirty="0"/>
          </a:p>
          <a:p>
            <a:pPr marL="0" indent="0">
              <a:buFontTx/>
              <a:buNone/>
            </a:pPr>
            <a:r>
              <a:rPr lang="en-US" dirty="0"/>
              <a:t>Individuals in these roles often train young professionals entering the field. Thus, their influence within the profession extends to the next generation. </a:t>
            </a:r>
          </a:p>
          <a:p>
            <a:endParaRPr lang="en-US" dirty="0"/>
          </a:p>
        </p:txBody>
      </p:sp>
    </p:spTree>
    <p:extLst>
      <p:ext uri="{BB962C8B-B14F-4D97-AF65-F5344CB8AC3E}">
        <p14:creationId xmlns:p14="http://schemas.microsoft.com/office/powerpoint/2010/main" val="45093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212529"/>
                </a:solidFill>
                <a:effectLst/>
                <a:latin typeface="+mn-lt"/>
              </a:rPr>
              <a:t>Hiring Preferences and Salary Increases:</a:t>
            </a:r>
            <a:r>
              <a:rPr lang="en-US" sz="12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1200" b="1" i="0" dirty="0">
                <a:solidFill>
                  <a:srgbClr val="212529"/>
                </a:solidFill>
                <a:effectLst/>
                <a:latin typeface="+mn-lt"/>
              </a:rPr>
              <a:t>Enhance Your Self-Esteem:</a:t>
            </a:r>
            <a:r>
              <a:rPr lang="en-US" sz="12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1200" b="1" i="0" dirty="0">
                <a:solidFill>
                  <a:srgbClr val="212529"/>
                </a:solidFill>
                <a:effectLst/>
                <a:latin typeface="+mn-lt"/>
              </a:rPr>
              <a:t>Share Your Knowledge for Professional Safety Practice:</a:t>
            </a:r>
            <a:r>
              <a:rPr lang="en-US" sz="12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1200" b="1" i="0" dirty="0">
                <a:solidFill>
                  <a:srgbClr val="212529"/>
                </a:solidFill>
                <a:effectLst/>
                <a:latin typeface="+mn-lt"/>
              </a:rPr>
              <a:t>Gain an Advantage Over Your Peers:</a:t>
            </a:r>
            <a:r>
              <a:rPr lang="en-US" sz="12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1200" dirty="0"/>
          </a:p>
          <a:p>
            <a:pPr lvl="0"/>
            <a:r>
              <a:rPr lang="en-US" sz="1200" dirty="0"/>
              <a:t>Personal </a:t>
            </a:r>
            <a:r>
              <a:rPr lang="en-US" sz="1200" b="1" dirty="0"/>
              <a:t>accomplishment</a:t>
            </a:r>
          </a:p>
          <a:p>
            <a:pPr lvl="0"/>
            <a:r>
              <a:rPr lang="en-US" sz="1200" b="1" dirty="0"/>
              <a:t>Validation</a:t>
            </a:r>
            <a:r>
              <a:rPr lang="en-US" sz="1200" dirty="0"/>
              <a:t> of competency in safety management</a:t>
            </a:r>
          </a:p>
          <a:p>
            <a:pPr lvl="0"/>
            <a:r>
              <a:rPr lang="en-US" sz="1200" dirty="0"/>
              <a:t>Expands </a:t>
            </a:r>
            <a:r>
              <a:rPr lang="en-US" sz="1200" b="1" dirty="0"/>
              <a:t>opportunities</a:t>
            </a:r>
            <a:r>
              <a:rPr lang="en-US" sz="1200" dirty="0"/>
              <a:t> for qualified safety practitioners</a:t>
            </a:r>
          </a:p>
          <a:p>
            <a:pPr lvl="0"/>
            <a:r>
              <a:rPr lang="en-US" sz="1200" dirty="0"/>
              <a:t>More </a:t>
            </a:r>
            <a:r>
              <a:rPr lang="en-US" sz="1200" b="1" dirty="0"/>
              <a:t>competitive</a:t>
            </a:r>
            <a:r>
              <a:rPr lang="en-US" sz="1200" dirty="0"/>
              <a:t> in obtaining jobs, promotions</a:t>
            </a:r>
          </a:p>
          <a:p>
            <a:pPr lvl="0"/>
            <a:r>
              <a:rPr lang="en-US" sz="1200" b="1" dirty="0"/>
              <a:t>Recognizes</a:t>
            </a:r>
            <a:r>
              <a:rPr lang="en-US" sz="1200" dirty="0"/>
              <a:t> contributions of non full-time safety practitioners</a:t>
            </a:r>
          </a:p>
          <a:p>
            <a:pPr lvl="0"/>
            <a:r>
              <a:rPr lang="en-US" sz="1200" dirty="0"/>
              <a:t>Demonstrates that safety is </a:t>
            </a:r>
            <a:r>
              <a:rPr lang="en-US" sz="1200" i="1" dirty="0"/>
              <a:t>everybody’s</a:t>
            </a:r>
            <a:r>
              <a:rPr lang="en-US" sz="1200" dirty="0"/>
              <a:t> job</a:t>
            </a:r>
          </a:p>
          <a:p>
            <a:endParaRPr lang="en-US" sz="1200" dirty="0"/>
          </a:p>
          <a:p>
            <a:endParaRPr lang="en-US" sz="1200" dirty="0"/>
          </a:p>
          <a:p>
            <a:r>
              <a:rPr lang="en-US" sz="1200" dirty="0"/>
              <a:t>Certification also reflects an individuals:</a:t>
            </a:r>
          </a:p>
          <a:p>
            <a:r>
              <a:rPr lang="en-US" sz="1200" dirty="0"/>
              <a:t>	* Dedication to their colleagues’ safety</a:t>
            </a:r>
          </a:p>
          <a:p>
            <a:r>
              <a:rPr lang="en-US" sz="1200" dirty="0"/>
              <a:t>	* Responsibility as a leader</a:t>
            </a:r>
          </a:p>
          <a:p>
            <a:r>
              <a:rPr lang="en-US" sz="1200" dirty="0"/>
              <a:t>	* Desire for accountability</a:t>
            </a:r>
          </a:p>
          <a:p>
            <a:endParaRPr lang="en-US" sz="1200" dirty="0"/>
          </a:p>
        </p:txBody>
      </p:sp>
    </p:spTree>
    <p:extLst>
      <p:ext uri="{BB962C8B-B14F-4D97-AF65-F5344CB8AC3E}">
        <p14:creationId xmlns:p14="http://schemas.microsoft.com/office/powerpoint/2010/main" val="402570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a:p>
            <a:endParaRPr lang="en-US" dirty="0"/>
          </a:p>
        </p:txBody>
      </p:sp>
    </p:spTree>
    <p:extLst>
      <p:ext uri="{BB962C8B-B14F-4D97-AF65-F5344CB8AC3E}">
        <p14:creationId xmlns:p14="http://schemas.microsoft.com/office/powerpoint/2010/main" val="3452366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BCSP Safety Certification Continuum</a:t>
            </a:r>
          </a:p>
          <a:p>
            <a:endParaRPr lang="en-US" dirty="0">
              <a:latin typeface="+mn-lt"/>
            </a:endParaRPr>
          </a:p>
          <a:p>
            <a:r>
              <a:rPr lang="en-US" b="0" strike="noStrike" dirty="0">
                <a:latin typeface="+mn-lt"/>
              </a:rPr>
              <a:t>This graphic is a good way to convey the differences between BCSP’s certifications. It shows the correlation between each and in which fields the credentials are most useful. </a:t>
            </a:r>
          </a:p>
          <a:p>
            <a:endParaRPr lang="en-US" b="0" strike="noStrike" dirty="0">
              <a:latin typeface="+mn-lt"/>
            </a:endParaRPr>
          </a:p>
          <a:p>
            <a:r>
              <a:rPr lang="en-US" b="0" strike="noStrike" dirty="0">
                <a:latin typeface="+mn-lt"/>
              </a:rPr>
              <a:t>BCSP credentials create a unified safety culture by setting baseline competencies of safety knowledge and skills throughout organizations. </a:t>
            </a:r>
          </a:p>
          <a:p>
            <a:endParaRPr lang="en-US" b="0" dirty="0">
              <a:latin typeface="+mn-lt"/>
            </a:endParaRPr>
          </a:p>
          <a:p>
            <a:r>
              <a:rPr lang="en-US" b="0" dirty="0">
                <a:latin typeface="+mn-lt"/>
              </a:rPr>
              <a:t>The need for safety exists at all levels of an organization</a:t>
            </a:r>
            <a:r>
              <a:rPr lang="en-US" b="0" strike="sngStrike" dirty="0">
                <a:latin typeface="+mn-lt"/>
              </a:rPr>
              <a:t>. </a:t>
            </a:r>
            <a:r>
              <a:rPr lang="en-US" b="0" dirty="0">
                <a:latin typeface="+mn-lt"/>
              </a:rPr>
              <a:t>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BCSP certifications are different, but the process of achieving and maintaining them is the same. This graphic offers a quick overview of the process. A greater explanation can be found in the Complete Guide (https://online.fliphtml5.com/pbcyp/ijfs)</a:t>
            </a:r>
          </a:p>
        </p:txBody>
      </p:sp>
    </p:spTree>
    <p:extLst>
      <p:ext uri="{BB962C8B-B14F-4D97-AF65-F5344CB8AC3E}">
        <p14:creationId xmlns:p14="http://schemas.microsoft.com/office/powerpoint/2010/main" val="1521901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6197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415065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09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00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3822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35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17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360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778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49106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5039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25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557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943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164998176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www.vue.com/bcs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ideo" Target="https://www.youtube.com/embed/DeouM0xTvlw?start=2&amp;feature=oembed" TargetMode="Externa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235390-0F4B-49FC-8CDC-1AC80EC57536}"/>
              </a:ext>
            </a:extLst>
          </p:cNvPr>
          <p:cNvSpPr>
            <a:spLocks noGrp="1"/>
          </p:cNvSpPr>
          <p:nvPr>
            <p:ph type="body" sz="quarter" idx="12"/>
          </p:nvPr>
        </p:nvSpPr>
        <p:spPr/>
        <p:txBody>
          <a:bodyPr/>
          <a:lstStyle/>
          <a:p>
            <a:r>
              <a:rPr lang="en-US" dirty="0"/>
              <a:t>Presenter:</a:t>
            </a:r>
          </a:p>
          <a:p>
            <a:r>
              <a:rPr lang="en-US" dirty="0"/>
              <a:t>Title:</a:t>
            </a:r>
          </a:p>
          <a:p>
            <a:r>
              <a:rPr lang="en-US" dirty="0"/>
              <a:t>Company:</a:t>
            </a:r>
          </a:p>
          <a:p>
            <a:endParaRPr lang="en-US" dirty="0"/>
          </a:p>
        </p:txBody>
      </p:sp>
      <p:sp>
        <p:nvSpPr>
          <p:cNvPr id="4" name="Text Placeholder 2">
            <a:extLst>
              <a:ext uri="{FF2B5EF4-FFF2-40B4-BE49-F238E27FC236}">
                <a16:creationId xmlns:a16="http://schemas.microsoft.com/office/drawing/2014/main" id="{8BCD5C1D-1D90-427D-91A1-09BF9EA278B2}"/>
              </a:ext>
            </a:extLst>
          </p:cNvPr>
          <p:cNvSpPr>
            <a:spLocks noGrp="1"/>
          </p:cNvSpPr>
          <p:nvPr>
            <p:ph type="body" sz="quarter" idx="10"/>
          </p:nvPr>
        </p:nvSpPr>
        <p:spPr/>
        <p:txBody>
          <a:bodyPr>
            <a:normAutofit/>
          </a:bodyPr>
          <a:lstStyle/>
          <a:p>
            <a:r>
              <a:rPr lang="en-US" dirty="0"/>
              <a:t>Safety Management</a:t>
            </a:r>
            <a:br>
              <a:rPr lang="en-US" dirty="0"/>
            </a:br>
            <a:r>
              <a:rPr lang="en-US" dirty="0"/>
              <a:t>Specialist</a:t>
            </a:r>
          </a:p>
        </p:txBody>
      </p:sp>
      <p:pic>
        <p:nvPicPr>
          <p:cNvPr id="5" name="Picture 4">
            <a:extLst>
              <a:ext uri="{FF2B5EF4-FFF2-40B4-BE49-F238E27FC236}">
                <a16:creationId xmlns:a16="http://schemas.microsoft.com/office/drawing/2014/main" id="{C0B1CDCD-EFCD-4AD9-8694-FDBFDB440A6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544677" y="4505450"/>
            <a:ext cx="3400390" cy="1316878"/>
          </a:xfrm>
          <a:prstGeom prst="rect">
            <a:avLst/>
          </a:prstGeom>
        </p:spPr>
      </p:pic>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5771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en wearing hardhats and hard hats working on a construction site&#10;&#10;Description automatically generated with low confidence">
            <a:extLst>
              <a:ext uri="{FF2B5EF4-FFF2-40B4-BE49-F238E27FC236}">
                <a16:creationId xmlns:a16="http://schemas.microsoft.com/office/drawing/2014/main" id="{CF74A762-81E3-A546-BAD5-08C3C28AB3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1999" cy="6285470"/>
          </a:xfrm>
          <a:prstGeom prst="rect">
            <a:avLst/>
          </a:prstGeom>
        </p:spPr>
      </p:pic>
      <p:pic>
        <p:nvPicPr>
          <p:cNvPr id="4" name="Content Placeholder 18" descr="A person holding a banana&#10;&#10;Description automatically generated">
            <a:extLst>
              <a:ext uri="{FF2B5EF4-FFF2-40B4-BE49-F238E27FC236}">
                <a16:creationId xmlns:a16="http://schemas.microsoft.com/office/drawing/2014/main" id="{636B0049-3008-4C31-A5A2-463824AB1F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209386CF-045E-4BD2-8A67-0B43F80F52D2}"/>
              </a:ext>
            </a:extLst>
          </p:cNvPr>
          <p:cNvSpPr/>
          <p:nvPr/>
        </p:nvSpPr>
        <p:spPr>
          <a:xfrm>
            <a:off x="650199" y="2050613"/>
            <a:ext cx="5958419" cy="2246769"/>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9438" lvl="1" indent="-179388">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Ten (10) years of safety management experience, 35% of job tasks related to management of safety-related programs, processes, procedures, and personnel</a:t>
            </a:r>
          </a:p>
          <a:p>
            <a:pPr marL="579438" lvl="1" indent="-17938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400050" lvl="1">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A8ABA9F0-1B31-4C8D-9619-BA0CB2C84919}"/>
              </a:ext>
            </a:extLst>
          </p:cNvPr>
          <p:cNvSpPr txBox="1">
            <a:spLocks/>
          </p:cNvSpPr>
          <p:nvPr/>
        </p:nvSpPr>
        <p:spPr>
          <a:xfrm>
            <a:off x="1573669" y="1427971"/>
            <a:ext cx="4937069"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64784E"/>
                </a:solidFill>
              </a:rPr>
              <a:t>Eligibility Requirements </a:t>
            </a:r>
          </a:p>
        </p:txBody>
      </p:sp>
      <p:pic>
        <p:nvPicPr>
          <p:cNvPr id="8" name="Picture 7">
            <a:extLst>
              <a:ext uri="{FF2B5EF4-FFF2-40B4-BE49-F238E27FC236}">
                <a16:creationId xmlns:a16="http://schemas.microsoft.com/office/drawing/2014/main" id="{D08E7595-0BE0-455A-B03F-6B80A797D44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01053" y="487679"/>
            <a:ext cx="2854872" cy="1105614"/>
          </a:xfrm>
          <a:prstGeom prst="rect">
            <a:avLst/>
          </a:prstGeom>
        </p:spPr>
      </p:pic>
      <p:pic>
        <p:nvPicPr>
          <p:cNvPr id="12" name="Picture 11">
            <a:extLst>
              <a:ext uri="{FF2B5EF4-FFF2-40B4-BE49-F238E27FC236}">
                <a16:creationId xmlns:a16="http://schemas.microsoft.com/office/drawing/2014/main" id="{626B3F48-BDCE-4CBF-9DDA-4416A2EE2AD9}"/>
              </a:ext>
            </a:extLst>
          </p:cNvPr>
          <p:cNvPicPr>
            <a:picLocks noChangeAspect="1"/>
          </p:cNvPicPr>
          <p:nvPr/>
        </p:nvPicPr>
        <p:blipFill rotWithShape="1">
          <a:blip r:embed="rId6" cstate="email">
            <a:alphaModFix amt="20000"/>
            <a:extLst>
              <a:ext uri="{28A0092B-C50C-407E-A947-70E740481C1C}">
                <a14:useLocalDpi xmlns:a14="http://schemas.microsoft.com/office/drawing/2010/main"/>
              </a:ext>
            </a:extLst>
          </a:blip>
          <a:srcRect/>
          <a:stretch/>
        </p:blipFill>
        <p:spPr>
          <a:xfrm>
            <a:off x="3255925" y="506588"/>
            <a:ext cx="9372265" cy="812800"/>
          </a:xfrm>
          <a:prstGeom prst="rect">
            <a:avLst/>
          </a:prstGeom>
          <a:effectLst/>
        </p:spPr>
      </p:pic>
    </p:spTree>
    <p:extLst>
      <p:ext uri="{BB962C8B-B14F-4D97-AF65-F5344CB8AC3E}">
        <p14:creationId xmlns:p14="http://schemas.microsoft.com/office/powerpoint/2010/main" val="580988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E947286-09CB-6C4B-97DD-9C19F2F2A7B3}"/>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0E3B4A-97FD-654A-B345-95D99149B6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5867" y="867574"/>
            <a:ext cx="6316133" cy="5426414"/>
          </a:xfrm>
          <a:prstGeom prst="rect">
            <a:avLst/>
          </a:prstGeom>
          <a:effectLst>
            <a:softEdge rad="1077366"/>
          </a:effectLst>
        </p:spPr>
      </p:pic>
      <p:sp>
        <p:nvSpPr>
          <p:cNvPr id="5" name="Text Placeholder 11">
            <a:extLst>
              <a:ext uri="{FF2B5EF4-FFF2-40B4-BE49-F238E27FC236}">
                <a16:creationId xmlns:a16="http://schemas.microsoft.com/office/drawing/2014/main" id="{00B38593-305F-9744-8782-1F5FC0409BC8}"/>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Examination and Fees</a:t>
            </a:r>
          </a:p>
        </p:txBody>
      </p:sp>
      <p:sp>
        <p:nvSpPr>
          <p:cNvPr id="3" name="Content Placeholder 4">
            <a:extLst>
              <a:ext uri="{FF2B5EF4-FFF2-40B4-BE49-F238E27FC236}">
                <a16:creationId xmlns:a16="http://schemas.microsoft.com/office/drawing/2014/main" id="{815577B0-C650-114D-A8DF-9D96AE945293}"/>
              </a:ext>
            </a:extLst>
          </p:cNvPr>
          <p:cNvSpPr txBox="1">
            <a:spLocks/>
          </p:cNvSpPr>
          <p:nvPr/>
        </p:nvSpPr>
        <p:spPr>
          <a:xfrm>
            <a:off x="618523" y="2031406"/>
            <a:ext cx="6449066" cy="2294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Exams are taken at Pearson VUE’s test centers located around the world </a:t>
            </a:r>
            <a:r>
              <a:rPr lang="en-US" sz="2400" dirty="0">
                <a:hlinkClick r:id="rId4"/>
              </a:rPr>
              <a:t>http://www.vue.com/bcsp/</a:t>
            </a:r>
            <a:endParaRPr lang="en-US" sz="2400" b="1" dirty="0">
              <a:latin typeface="Arial" panose="020B0604020202020204" pitchFamily="34" charset="0"/>
              <a:cs typeface="Arial" panose="020B0604020202020204" pitchFamily="34" charset="0"/>
            </a:endParaRPr>
          </a:p>
          <a:p>
            <a:pPr>
              <a:spcAft>
                <a:spcPts val="1200"/>
              </a:spcAft>
            </a:pPr>
            <a:r>
              <a:rPr lang="en-US" sz="2400" b="1" dirty="0">
                <a:latin typeface="Arial" panose="020B0604020202020204" pitchFamily="34" charset="0"/>
                <a:cs typeface="Arial" panose="020B0604020202020204" pitchFamily="34" charset="0"/>
              </a:rPr>
              <a:t>Four-and-a-half (4 ½) hour exam with 200 multiple-choice questions </a:t>
            </a:r>
            <a:r>
              <a:rPr lang="en-US" b="1" dirty="0">
                <a:latin typeface="Arial" panose="020B0604020202020204" pitchFamily="34" charset="0"/>
                <a:cs typeface="Arial" panose="020B0604020202020204" pitchFamily="34" charset="0"/>
              </a:rPr>
              <a:t>Fees</a:t>
            </a:r>
          </a:p>
          <a:p>
            <a:pPr lvl="1"/>
            <a:r>
              <a:rPr lang="en-US" dirty="0">
                <a:latin typeface="Arial" panose="020B0604020202020204" pitchFamily="34" charset="0"/>
                <a:cs typeface="Arial" panose="020B0604020202020204" pitchFamily="34" charset="0"/>
              </a:rPr>
              <a:t>Application fee </a:t>
            </a:r>
          </a:p>
          <a:p>
            <a:pPr lvl="1"/>
            <a:r>
              <a:rPr lang="en-US" dirty="0">
                <a:latin typeface="Arial" panose="020B0604020202020204" pitchFamily="34" charset="0"/>
                <a:cs typeface="Arial" panose="020B0604020202020204" pitchFamily="34" charset="0"/>
              </a:rPr>
              <a:t>Exam fee </a:t>
            </a:r>
          </a:p>
          <a:p>
            <a:pPr lvl="1"/>
            <a:r>
              <a:rPr lang="en-US" dirty="0">
                <a:latin typeface="Arial" panose="020B0604020202020204" pitchFamily="34" charset="0"/>
                <a:cs typeface="Arial" panose="020B0604020202020204" pitchFamily="34" charset="0"/>
              </a:rPr>
              <a:t>Annual renewal </a:t>
            </a:r>
          </a:p>
          <a:p>
            <a:endParaRPr lang="en-US" sz="2400" b="1" dirty="0">
              <a:latin typeface="Arial" panose="020B0604020202020204" pitchFamily="34" charset="0"/>
              <a:cs typeface="Arial" panose="020B0604020202020204" pitchFamily="34" charset="0"/>
            </a:endParaRPr>
          </a:p>
          <a:p>
            <a:pPr marL="0" indent="0">
              <a:buNone/>
            </a:pPr>
            <a:endParaRPr lang="en-US" sz="2400" dirty="0"/>
          </a:p>
        </p:txBody>
      </p:sp>
    </p:spTree>
    <p:extLst>
      <p:ext uri="{BB962C8B-B14F-4D97-AF65-F5344CB8AC3E}">
        <p14:creationId xmlns:p14="http://schemas.microsoft.com/office/powerpoint/2010/main" val="2628636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CD8F50B-3431-8847-975C-FD99D2B12E09}"/>
              </a:ext>
            </a:extLst>
          </p:cNvPr>
          <p:cNvSpPr txBox="1">
            <a:spLocks/>
          </p:cNvSpPr>
          <p:nvPr/>
        </p:nvSpPr>
        <p:spPr>
          <a:xfrm>
            <a:off x="906441" y="211223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83464"/>
            <a:r>
              <a:rPr lang="en-US" sz="2400" b="1" dirty="0">
                <a:latin typeface="Arial" panose="020B0604020202020204" pitchFamily="34" charset="0"/>
                <a:cs typeface="Arial" panose="020B0604020202020204" pitchFamily="34" charset="0"/>
              </a:rPr>
              <a:t>20 points every 5 years</a:t>
            </a:r>
          </a:p>
          <a:p>
            <a:pPr marL="365760" indent="-283464">
              <a:spcAft>
                <a:spcPts val="1200"/>
              </a:spcAft>
            </a:pPr>
            <a:r>
              <a:rPr lang="en-US" sz="2400" b="1" dirty="0">
                <a:latin typeface="Arial" panose="020B0604020202020204" pitchFamily="34" charset="0"/>
                <a:cs typeface="Arial" panose="020B0604020202020204" pitchFamily="34" charset="0"/>
              </a:rPr>
              <a:t>10</a:t>
            </a:r>
            <a:r>
              <a:rPr lang="en-US" sz="2400" b="1" dirty="0">
                <a:solidFill>
                  <a:srgbClr val="FF0000"/>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point categories (some with point limitations) </a:t>
            </a:r>
          </a:p>
          <a:p>
            <a:pPr marL="649224" lvl="1">
              <a:lnSpc>
                <a:spcPct val="140000"/>
              </a:lnSpc>
              <a:spcBef>
                <a:spcPts val="0"/>
              </a:spcBef>
              <a:spcAft>
                <a:spcPts val="600"/>
              </a:spcAft>
            </a:pPr>
            <a:r>
              <a:rPr lang="en-US" sz="2000" dirty="0">
                <a:latin typeface="Arial" panose="020B0604020202020204" pitchFamily="34" charset="0"/>
                <a:cs typeface="Arial" panose="020B0604020202020204" pitchFamily="34" charset="0"/>
              </a:rPr>
              <a:t>Professional Safety Practice</a:t>
            </a:r>
          </a:p>
          <a:p>
            <a:pPr marL="649224" lvl="1">
              <a:spcBef>
                <a:spcPts val="0"/>
              </a:spcBef>
              <a:spcAft>
                <a:spcPts val="600"/>
              </a:spcAft>
            </a:pPr>
            <a:r>
              <a:rPr lang="en-US" sz="2000" dirty="0">
                <a:latin typeface="Arial" panose="020B0604020202020204" pitchFamily="34" charset="0"/>
                <a:cs typeface="Arial" panose="020B0604020202020204" pitchFamily="34" charset="0"/>
              </a:rPr>
              <a:t>Membership in Safety Organizations</a:t>
            </a:r>
          </a:p>
          <a:p>
            <a:pPr marL="649224" lvl="1">
              <a:spcBef>
                <a:spcPts val="0"/>
              </a:spcBef>
              <a:spcAft>
                <a:spcPts val="600"/>
              </a:spcAft>
            </a:pPr>
            <a:r>
              <a:rPr lang="en-US" sz="2000" dirty="0">
                <a:latin typeface="Arial" panose="020B0604020202020204" pitchFamily="34" charset="0"/>
                <a:cs typeface="Arial" panose="020B0604020202020204" pitchFamily="34" charset="0"/>
              </a:rPr>
              <a:t>Organizational Service</a:t>
            </a:r>
          </a:p>
          <a:p>
            <a:pPr marL="649224" lvl="1">
              <a:spcBef>
                <a:spcPts val="0"/>
              </a:spcBef>
              <a:spcAft>
                <a:spcPts val="600"/>
              </a:spcAft>
            </a:pPr>
            <a:r>
              <a:rPr lang="en-US" sz="2000" dirty="0">
                <a:latin typeface="Arial" panose="020B0604020202020204" pitchFamily="34" charset="0"/>
                <a:cs typeface="Arial" panose="020B0604020202020204" pitchFamily="34" charset="0"/>
              </a:rPr>
              <a:t>Publications, Conference Presentations,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 Patents</a:t>
            </a:r>
          </a:p>
          <a:p>
            <a:pPr marL="649224" lvl="1">
              <a:spcBef>
                <a:spcPts val="0"/>
              </a:spcBef>
              <a:spcAft>
                <a:spcPts val="600"/>
              </a:spcAft>
            </a:pPr>
            <a:r>
              <a:rPr lang="en-US" sz="2000" dirty="0">
                <a:latin typeface="Arial" panose="020B0604020202020204" pitchFamily="34" charset="0"/>
                <a:cs typeface="Arial" panose="020B0604020202020204" pitchFamily="34" charset="0"/>
              </a:rPr>
              <a:t>Service to BCSP</a:t>
            </a:r>
          </a:p>
          <a:p>
            <a:pPr marL="649224" lvl="1">
              <a:spcBef>
                <a:spcPts val="0"/>
              </a:spcBef>
              <a:spcAft>
                <a:spcPts val="600"/>
              </a:spcAft>
            </a:pPr>
            <a:r>
              <a:rPr lang="en-US" sz="2000" dirty="0">
                <a:latin typeface="Arial" panose="020B0604020202020204" pitchFamily="34" charset="0"/>
                <a:cs typeface="Arial" panose="020B0604020202020204" pitchFamily="34" charset="0"/>
              </a:rPr>
              <a:t>Professional Development Conferences </a:t>
            </a:r>
          </a:p>
          <a:p>
            <a:endParaRPr lang="en-US" dirty="0"/>
          </a:p>
        </p:txBody>
      </p:sp>
      <p:sp>
        <p:nvSpPr>
          <p:cNvPr id="3" name="Text Placeholder 5">
            <a:extLst>
              <a:ext uri="{FF2B5EF4-FFF2-40B4-BE49-F238E27FC236}">
                <a16:creationId xmlns:a16="http://schemas.microsoft.com/office/drawing/2014/main" id="{FB0ED13E-DD19-074A-8C19-E5BC9D0FEB02}"/>
              </a:ext>
            </a:extLst>
          </p:cNvPr>
          <p:cNvSpPr txBox="1">
            <a:spLocks/>
          </p:cNvSpPr>
          <p:nvPr/>
        </p:nvSpPr>
        <p:spPr>
          <a:xfrm>
            <a:off x="6251780" y="3124212"/>
            <a:ext cx="5539886" cy="287818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Safety-related Course or Seminar,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Other Educational Program, Certificates, Readership Quiz Program, and BCSP Online Quiz</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College or University Courses</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Advanced Degree</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Additional Certification or License</a:t>
            </a:r>
          </a:p>
        </p:txBody>
      </p:sp>
      <p:sp>
        <p:nvSpPr>
          <p:cNvPr id="7" name="Title 1">
            <a:extLst>
              <a:ext uri="{FF2B5EF4-FFF2-40B4-BE49-F238E27FC236}">
                <a16:creationId xmlns:a16="http://schemas.microsoft.com/office/drawing/2014/main" id="{50458E98-2E96-634B-AB3C-43CE2F222C1F}"/>
              </a:ext>
            </a:extLst>
          </p:cNvPr>
          <p:cNvSpPr txBox="1">
            <a:spLocks/>
          </p:cNvSpPr>
          <p:nvPr/>
        </p:nvSpPr>
        <p:spPr>
          <a:xfrm>
            <a:off x="1573669" y="1427971"/>
            <a:ext cx="7362408"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64784E"/>
                </a:solidFill>
              </a:rPr>
              <a:t>Recertification Requirements </a:t>
            </a:r>
          </a:p>
        </p:txBody>
      </p:sp>
      <p:pic>
        <p:nvPicPr>
          <p:cNvPr id="8" name="Picture 7">
            <a:extLst>
              <a:ext uri="{FF2B5EF4-FFF2-40B4-BE49-F238E27FC236}">
                <a16:creationId xmlns:a16="http://schemas.microsoft.com/office/drawing/2014/main" id="{17965733-60CA-5443-A528-F201E031E94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1053" y="487679"/>
            <a:ext cx="2854872" cy="1105614"/>
          </a:xfrm>
          <a:prstGeom prst="rect">
            <a:avLst/>
          </a:prstGeom>
        </p:spPr>
      </p:pic>
      <p:pic>
        <p:nvPicPr>
          <p:cNvPr id="9" name="Picture 8">
            <a:extLst>
              <a:ext uri="{FF2B5EF4-FFF2-40B4-BE49-F238E27FC236}">
                <a16:creationId xmlns:a16="http://schemas.microsoft.com/office/drawing/2014/main" id="{74459134-C739-A940-B2D7-1729BF05E653}"/>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255925" y="506588"/>
            <a:ext cx="9372265" cy="812800"/>
          </a:xfrm>
          <a:prstGeom prst="rect">
            <a:avLst/>
          </a:prstGeom>
          <a:effectLst/>
        </p:spPr>
      </p:pic>
    </p:spTree>
    <p:extLst>
      <p:ext uri="{BB962C8B-B14F-4D97-AF65-F5344CB8AC3E}">
        <p14:creationId xmlns:p14="http://schemas.microsoft.com/office/powerpoint/2010/main" val="168289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DAB2C9-05BB-EA4C-AAEA-EDCE38B07ED8}"/>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108E79FB-D52E-A44B-ABE2-A995829B2F4F}"/>
              </a:ext>
            </a:extLst>
          </p:cNvPr>
          <p:cNvSpPr txBox="1">
            <a:spLocks/>
          </p:cNvSpPr>
          <p:nvPr/>
        </p:nvSpPr>
        <p:spPr>
          <a:xfrm>
            <a:off x="618522" y="899582"/>
            <a:ext cx="12220229"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t>Group Management</a:t>
            </a:r>
          </a:p>
        </p:txBody>
      </p:sp>
      <p:sp>
        <p:nvSpPr>
          <p:cNvPr id="6" name="Subtitle 2">
            <a:extLst>
              <a:ext uri="{FF2B5EF4-FFF2-40B4-BE49-F238E27FC236}">
                <a16:creationId xmlns:a16="http://schemas.microsoft.com/office/drawing/2014/main" id="{51AFF022-0E0C-694A-BF5B-39A39D1E38C1}"/>
              </a:ext>
            </a:extLst>
          </p:cNvPr>
          <p:cNvSpPr txBox="1">
            <a:spLocks/>
          </p:cNvSpPr>
          <p:nvPr/>
        </p:nvSpPr>
        <p:spPr>
          <a:xfrm>
            <a:off x="0" y="2669946"/>
            <a:ext cx="12119444" cy="14000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600"/>
              </a:spcAft>
            </a:pPr>
            <a:r>
              <a:rPr lang="en-US" dirty="0"/>
              <a:t>Cover fees for employee/member pursuit of BCSP certifications and designations </a:t>
            </a:r>
          </a:p>
          <a:p>
            <a:pPr algn="ctr">
              <a:spcBef>
                <a:spcPts val="0"/>
              </a:spcBef>
              <a:spcAft>
                <a:spcPts val="600"/>
              </a:spcAft>
            </a:pPr>
            <a:r>
              <a:rPr lang="en-US" dirty="0"/>
              <a:t>Ensure a high standard of safety throughout all levels</a:t>
            </a:r>
          </a:p>
          <a:p>
            <a:pPr marL="0" algn="ctr">
              <a:spcBef>
                <a:spcPts val="0"/>
              </a:spcBef>
              <a:spcAft>
                <a:spcPts val="600"/>
              </a:spcAft>
            </a:pPr>
            <a:r>
              <a:rPr lang="en-US" dirty="0"/>
              <a:t>Company name and website link on BCSP website</a:t>
            </a:r>
          </a:p>
        </p:txBody>
      </p:sp>
      <p:sp>
        <p:nvSpPr>
          <p:cNvPr id="10" name="Rectangle 9">
            <a:extLst>
              <a:ext uri="{FF2B5EF4-FFF2-40B4-BE49-F238E27FC236}">
                <a16:creationId xmlns:a16="http://schemas.microsoft.com/office/drawing/2014/main" id="{B5DE2613-082E-134D-8AEB-8C7033EF972F}"/>
              </a:ext>
            </a:extLst>
          </p:cNvPr>
          <p:cNvSpPr/>
          <p:nvPr/>
        </p:nvSpPr>
        <p:spPr>
          <a:xfrm>
            <a:off x="-14115" y="2049763"/>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INVEST IN SAFETY FOR YOUR WHOLE ORGANIZATION</a:t>
            </a:r>
          </a:p>
        </p:txBody>
      </p:sp>
      <p:sp>
        <p:nvSpPr>
          <p:cNvPr id="13" name="Rectangle 12">
            <a:extLst>
              <a:ext uri="{FF2B5EF4-FFF2-40B4-BE49-F238E27FC236}">
                <a16:creationId xmlns:a16="http://schemas.microsoft.com/office/drawing/2014/main" id="{9ED9681F-D185-4FB6-BA03-078A144008A8}"/>
              </a:ext>
            </a:extLst>
          </p:cNvPr>
          <p:cNvSpPr/>
          <p:nvPr/>
        </p:nvSpPr>
        <p:spPr>
          <a:xfrm>
            <a:off x="0" y="4150694"/>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PROVEN EFFECTIVE</a:t>
            </a:r>
          </a:p>
        </p:txBody>
      </p:sp>
      <p:sp>
        <p:nvSpPr>
          <p:cNvPr id="14" name="Subtitle 2">
            <a:extLst>
              <a:ext uri="{FF2B5EF4-FFF2-40B4-BE49-F238E27FC236}">
                <a16:creationId xmlns:a16="http://schemas.microsoft.com/office/drawing/2014/main" id="{444A043D-C177-4468-B70E-FD66DEB7D5D4}"/>
              </a:ext>
            </a:extLst>
          </p:cNvPr>
          <p:cNvSpPr txBox="1">
            <a:spLocks/>
          </p:cNvSpPr>
          <p:nvPr/>
        </p:nvSpPr>
        <p:spPr>
          <a:xfrm>
            <a:off x="768932" y="4748081"/>
            <a:ext cx="11014365" cy="1400061"/>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700" b="1" dirty="0" err="1"/>
              <a:t>Eldeco</a:t>
            </a:r>
            <a:r>
              <a:rPr lang="en-US" sz="1700" b="1" dirty="0"/>
              <a:t>, Inc</a:t>
            </a:r>
          </a:p>
          <a:p>
            <a:pPr>
              <a:spcBef>
                <a:spcPts val="0"/>
              </a:spcBef>
              <a:spcAft>
                <a:spcPts val="600"/>
              </a:spcAft>
            </a:pPr>
            <a:r>
              <a:rPr lang="en-US" sz="1700" dirty="0"/>
              <a:t>31% reduction in injuries</a:t>
            </a:r>
          </a:p>
          <a:p>
            <a:pPr>
              <a:spcBef>
                <a:spcPts val="0"/>
              </a:spcBef>
              <a:spcAft>
                <a:spcPts val="600"/>
              </a:spcAft>
            </a:pPr>
            <a:r>
              <a:rPr lang="en-US" sz="1700" dirty="0">
                <a:solidFill>
                  <a:srgbClr val="000000"/>
                </a:solidFill>
                <a:cs typeface="Arial" panose="020B0604020202020204" pitchFamily="34" charset="0"/>
              </a:rPr>
              <a:t>50% decrease in overall workers compensation claims costs</a:t>
            </a:r>
          </a:p>
          <a:p>
            <a:pPr marL="0" indent="0">
              <a:spcBef>
                <a:spcPts val="0"/>
              </a:spcBef>
              <a:spcAft>
                <a:spcPts val="600"/>
              </a:spcAft>
              <a:buNone/>
            </a:pPr>
            <a:endParaRPr lang="en-US" sz="1700" b="1" dirty="0"/>
          </a:p>
          <a:p>
            <a:pPr marL="0" indent="0">
              <a:spcBef>
                <a:spcPts val="0"/>
              </a:spcBef>
              <a:spcAft>
                <a:spcPts val="600"/>
              </a:spcAft>
              <a:buNone/>
            </a:pPr>
            <a:endParaRPr lang="en-US" sz="1700" b="1" dirty="0"/>
          </a:p>
          <a:p>
            <a:pPr marL="0" indent="0">
              <a:spcBef>
                <a:spcPts val="0"/>
              </a:spcBef>
              <a:spcAft>
                <a:spcPts val="600"/>
              </a:spcAft>
              <a:buNone/>
            </a:pPr>
            <a:r>
              <a:rPr lang="en-US" sz="1700" b="1" dirty="0"/>
              <a:t>Nicholson Construction</a:t>
            </a:r>
          </a:p>
          <a:p>
            <a:pPr>
              <a:spcBef>
                <a:spcPts val="0"/>
              </a:spcBef>
              <a:spcAft>
                <a:spcPts val="600"/>
              </a:spcAft>
            </a:pPr>
            <a:r>
              <a:rPr lang="en-US" sz="1700" dirty="0"/>
              <a:t>Reduced company’s total recordable rate from 10.27 to 1.66 over 5 years</a:t>
            </a:r>
          </a:p>
          <a:p>
            <a:pPr marL="0" indent="0">
              <a:spcBef>
                <a:spcPts val="0"/>
              </a:spcBef>
              <a:spcAft>
                <a:spcPts val="600"/>
              </a:spcAft>
              <a:buNone/>
            </a:pPr>
            <a:r>
              <a:rPr lang="en-US" sz="1700" b="1" dirty="0"/>
              <a:t>Hensel Phelps</a:t>
            </a:r>
          </a:p>
          <a:p>
            <a:pPr>
              <a:spcBef>
                <a:spcPts val="0"/>
              </a:spcBef>
              <a:spcAft>
                <a:spcPts val="600"/>
              </a:spcAft>
            </a:pPr>
            <a:r>
              <a:rPr lang="en-US" sz="1700" dirty="0"/>
              <a:t>Recordable incident rate ½ the industry average </a:t>
            </a:r>
          </a:p>
        </p:txBody>
      </p:sp>
    </p:spTree>
    <p:extLst>
      <p:ext uri="{BB962C8B-B14F-4D97-AF65-F5344CB8AC3E}">
        <p14:creationId xmlns:p14="http://schemas.microsoft.com/office/powerpoint/2010/main" val="251269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E11129-28F4-6F4B-9C15-82C2757ACC56}"/>
              </a:ext>
            </a:extLst>
          </p:cNvPr>
          <p:cNvSpPr/>
          <p:nvPr/>
        </p:nvSpPr>
        <p:spPr>
          <a:xfrm>
            <a:off x="511934" y="706586"/>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018B80F8-794B-9C45-99CE-1207798003F5}"/>
              </a:ext>
            </a:extLst>
          </p:cNvPr>
          <p:cNvSpPr txBox="1">
            <a:spLocks/>
          </p:cNvSpPr>
          <p:nvPr/>
        </p:nvSpPr>
        <p:spPr>
          <a:xfrm>
            <a:off x="639766" y="867373"/>
            <a:ext cx="10770356" cy="1584881"/>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About BCSP: </a:t>
            </a:r>
            <a:br>
              <a:rPr lang="en-US" dirty="0">
                <a:solidFill>
                  <a:schemeClr val="bg1"/>
                </a:solidFill>
              </a:rPr>
            </a:br>
            <a:r>
              <a:rPr lang="en-US" sz="4000" dirty="0">
                <a:solidFill>
                  <a:schemeClr val="bg1"/>
                </a:solidFill>
              </a:rPr>
              <a:t>Credentialing Leader</a:t>
            </a:r>
          </a:p>
        </p:txBody>
      </p:sp>
      <p:sp>
        <p:nvSpPr>
          <p:cNvPr id="4" name="Text Placeholder 2">
            <a:extLst>
              <a:ext uri="{FF2B5EF4-FFF2-40B4-BE49-F238E27FC236}">
                <a16:creationId xmlns:a16="http://schemas.microsoft.com/office/drawing/2014/main" id="{6259E11E-4679-564F-875B-39D8589F2B78}"/>
              </a:ext>
            </a:extLst>
          </p:cNvPr>
          <p:cNvSpPr txBox="1">
            <a:spLocks/>
          </p:cNvSpPr>
          <p:nvPr/>
        </p:nvSpPr>
        <p:spPr>
          <a:xfrm>
            <a:off x="639763" y="2563090"/>
            <a:ext cx="11004550" cy="335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History of excellence</a:t>
            </a:r>
          </a:p>
          <a:p>
            <a:r>
              <a:rPr lang="en-US" dirty="0">
                <a:solidFill>
                  <a:schemeClr val="bg1"/>
                </a:solidFill>
                <a:latin typeface="Arial" panose="020B0604020202020204" pitchFamily="34" charset="0"/>
                <a:cs typeface="Arial" panose="020B0604020202020204" pitchFamily="34" charset="0"/>
              </a:rPr>
              <a:t>Exceptional standards of governance</a:t>
            </a:r>
          </a:p>
          <a:p>
            <a:r>
              <a:rPr lang="en-US" dirty="0">
                <a:solidFill>
                  <a:schemeClr val="bg1"/>
                </a:solidFill>
                <a:latin typeface="Arial" panose="020B0604020202020204" pitchFamily="34" charset="0"/>
                <a:cs typeface="Arial" panose="020B0604020202020204" pitchFamily="34" charset="0"/>
              </a:rPr>
              <a:t>Integrity in exam process</a:t>
            </a:r>
          </a:p>
          <a:p>
            <a:r>
              <a:rPr lang="en-US" dirty="0">
                <a:solidFill>
                  <a:schemeClr val="bg1"/>
                </a:solidFill>
                <a:latin typeface="Arial" panose="020B0604020202020204" pitchFamily="34" charset="0"/>
                <a:cs typeface="Arial" panose="020B0604020202020204" pitchFamily="34" charset="0"/>
              </a:rPr>
              <a:t>International recognition</a:t>
            </a:r>
          </a:p>
          <a:p>
            <a:r>
              <a:rPr lang="en-US" dirty="0">
                <a:solidFill>
                  <a:schemeClr val="bg1"/>
                </a:solidFill>
                <a:latin typeface="Arial" panose="020B0604020202020204" pitchFamily="34" charset="0"/>
                <a:cs typeface="Arial" panose="020B0604020202020204" pitchFamily="34" charset="0"/>
              </a:rPr>
              <a:t>Maintains highest standards of accreditation</a:t>
            </a:r>
          </a:p>
          <a:p>
            <a:r>
              <a:rPr lang="en-US" dirty="0">
                <a:solidFill>
                  <a:schemeClr val="bg1"/>
                </a:solidFill>
                <a:latin typeface="Arial" panose="020B0604020202020204" pitchFamily="34" charset="0"/>
                <a:cs typeface="Arial" panose="020B0604020202020204" pitchFamily="34" charset="0"/>
              </a:rPr>
              <a:t>50,000+ active certifications/designations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in 108 countries</a:t>
            </a: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F008A7-E32E-A94D-9B73-7A2FEA096267}"/>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5186879" y="3633628"/>
            <a:ext cx="7005121" cy="812800"/>
          </a:xfrm>
          <a:prstGeom prst="rect">
            <a:avLst/>
          </a:prstGeom>
          <a:effectLst/>
        </p:spPr>
      </p:pic>
      <p:pic>
        <p:nvPicPr>
          <p:cNvPr id="6" name="Picture 5" descr="A picture containing person, standing, posing&#10;&#10;Description automatically generated">
            <a:extLst>
              <a:ext uri="{FF2B5EF4-FFF2-40B4-BE49-F238E27FC236}">
                <a16:creationId xmlns:a16="http://schemas.microsoft.com/office/drawing/2014/main" id="{8CB6E00A-76DC-A647-BCC8-BF9B55FA0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8096" y="-224749"/>
            <a:ext cx="3803904" cy="6542714"/>
          </a:xfrm>
          <a:prstGeom prst="rect">
            <a:avLst/>
          </a:prstGeom>
          <a:effectLst/>
        </p:spPr>
      </p:pic>
    </p:spTree>
    <p:extLst>
      <p:ext uri="{BB962C8B-B14F-4D97-AF65-F5344CB8AC3E}">
        <p14:creationId xmlns:p14="http://schemas.microsoft.com/office/powerpoint/2010/main" val="2903077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4DA764D-1075-1342-ABCB-66FF2C2C86A1}"/>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832058AE-AB69-4E43-A19D-1B7CF83FCDB4}"/>
              </a:ext>
            </a:extLst>
          </p:cNvPr>
          <p:cNvSpPr txBox="1">
            <a:spLocks/>
          </p:cNvSpPr>
          <p:nvPr/>
        </p:nvSpPr>
        <p:spPr>
          <a:xfrm>
            <a:off x="639766" y="841248"/>
            <a:ext cx="11552234"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We Are BCSP: Inspiring a Safer World</a:t>
            </a:r>
          </a:p>
        </p:txBody>
      </p:sp>
      <p:pic>
        <p:nvPicPr>
          <p:cNvPr id="8" name="Picture 7">
            <a:extLst>
              <a:ext uri="{FF2B5EF4-FFF2-40B4-BE49-F238E27FC236}">
                <a16:creationId xmlns:a16="http://schemas.microsoft.com/office/drawing/2014/main" id="{46B54C03-D5BC-0D4F-9B19-4DE0370A7A1B}"/>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3026"/>
          <a:stretch/>
        </p:blipFill>
        <p:spPr>
          <a:xfrm>
            <a:off x="5356401" y="6399"/>
            <a:ext cx="6835600" cy="809897"/>
          </a:xfrm>
          <a:prstGeom prst="rect">
            <a:avLst/>
          </a:prstGeom>
          <a:effectLst/>
        </p:spPr>
      </p:pic>
      <p:pic>
        <p:nvPicPr>
          <p:cNvPr id="9" name="Picture 8">
            <a:extLst>
              <a:ext uri="{FF2B5EF4-FFF2-40B4-BE49-F238E27FC236}">
                <a16:creationId xmlns:a16="http://schemas.microsoft.com/office/drawing/2014/main" id="{2DAC713D-0169-7440-AC65-885A623CDB60}"/>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7684"/>
          <a:stretch/>
        </p:blipFill>
        <p:spPr>
          <a:xfrm>
            <a:off x="253232" y="4700679"/>
            <a:ext cx="9422110" cy="809897"/>
          </a:xfrm>
          <a:prstGeom prst="rect">
            <a:avLst/>
          </a:prstGeom>
          <a:effectLst/>
        </p:spPr>
      </p:pic>
      <p:pic>
        <p:nvPicPr>
          <p:cNvPr id="10" name="Picture 9">
            <a:extLst>
              <a:ext uri="{FF2B5EF4-FFF2-40B4-BE49-F238E27FC236}">
                <a16:creationId xmlns:a16="http://schemas.microsoft.com/office/drawing/2014/main" id="{09E92FEF-B212-0C4E-9086-6C35DA559796}"/>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25342"/>
          <a:stretch/>
        </p:blipFill>
        <p:spPr>
          <a:xfrm>
            <a:off x="4572173" y="4700678"/>
            <a:ext cx="7619827" cy="809897"/>
          </a:xfrm>
          <a:prstGeom prst="rect">
            <a:avLst/>
          </a:prstGeom>
          <a:effectLst/>
        </p:spPr>
      </p:pic>
      <p:pic>
        <p:nvPicPr>
          <p:cNvPr id="11" name="Online Media 2" title="We Are BCSP: Inspiring a Safer World">
            <a:hlinkClick r:id="" action="ppaction://media"/>
            <a:extLst>
              <a:ext uri="{FF2B5EF4-FFF2-40B4-BE49-F238E27FC236}">
                <a16:creationId xmlns:a16="http://schemas.microsoft.com/office/drawing/2014/main" id="{9F803B12-5850-4646-9AC7-0D065AA96E3C}"/>
              </a:ext>
            </a:extLst>
          </p:cNvPr>
          <p:cNvPicPr>
            <a:picLocks noRot="1" noChangeAspect="1"/>
          </p:cNvPicPr>
          <p:nvPr>
            <a:videoFile r:link="rId1"/>
          </p:nvPr>
        </p:nvPicPr>
        <p:blipFill>
          <a:blip r:embed="rId4"/>
          <a:stretch>
            <a:fillRect/>
          </a:stretch>
        </p:blipFill>
        <p:spPr>
          <a:xfrm>
            <a:off x="2273300" y="1697102"/>
            <a:ext cx="7645400" cy="4319650"/>
          </a:xfrm>
          <a:prstGeom prst="rect">
            <a:avLst/>
          </a:prstGeom>
        </p:spPr>
      </p:pic>
    </p:spTree>
    <p:extLst>
      <p:ext uri="{BB962C8B-B14F-4D97-AF65-F5344CB8AC3E}">
        <p14:creationId xmlns:p14="http://schemas.microsoft.com/office/powerpoint/2010/main" val="40859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A24E846-3F97-354E-9FAE-02B79D004645}"/>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DACFC136-C065-924E-8514-06FF97A67047}"/>
              </a:ext>
            </a:extLst>
          </p:cNvPr>
          <p:cNvSpPr txBox="1">
            <a:spLocks/>
          </p:cNvSpPr>
          <p:nvPr/>
        </p:nvSpPr>
        <p:spPr>
          <a:xfrm>
            <a:off x="639766" y="940526"/>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4" name="Text Placeholder 2">
            <a:extLst>
              <a:ext uri="{FF2B5EF4-FFF2-40B4-BE49-F238E27FC236}">
                <a16:creationId xmlns:a16="http://schemas.microsoft.com/office/drawing/2014/main" id="{DAE7ADCE-FCC6-3542-9D38-1EB2FD6209E3}"/>
              </a:ext>
            </a:extLst>
          </p:cNvPr>
          <p:cNvSpPr txBox="1">
            <a:spLocks/>
          </p:cNvSpPr>
          <p:nvPr/>
        </p:nvSpPr>
        <p:spPr>
          <a:xfrm>
            <a:off x="639766" y="2268262"/>
            <a:ext cx="11004550" cy="381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Established in 1969</a:t>
            </a:r>
          </a:p>
          <a:p>
            <a:r>
              <a:rPr lang="en-US" sz="2600" dirty="0">
                <a:latin typeface="Arial" panose="020B0604020202020204" pitchFamily="34" charset="0"/>
                <a:cs typeface="Arial" panose="020B0604020202020204" pitchFamily="34" charset="0"/>
              </a:rPr>
              <a:t>Not-For-Profit —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headquartered in Indianapolis, IN</a:t>
            </a:r>
          </a:p>
          <a:p>
            <a:r>
              <a:rPr lang="en-US" sz="2600" dirty="0">
                <a:latin typeface="Arial" panose="020B0604020202020204" pitchFamily="34" charset="0"/>
                <a:cs typeface="Arial" panose="020B0604020202020204" pitchFamily="34" charset="0"/>
              </a:rPr>
              <a:t>9 – 14 Directors on the Board</a:t>
            </a:r>
            <a:endParaRPr lang="en-US" sz="2600" strike="sngStrike"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Not a membership organization</a:t>
            </a:r>
          </a:p>
          <a:p>
            <a:r>
              <a:rPr lang="en-US" sz="2600" dirty="0">
                <a:latin typeface="Arial" panose="020B0604020202020204" pitchFamily="34" charset="0"/>
                <a:cs typeface="Arial" panose="020B0604020202020204" pitchFamily="34" charset="0"/>
              </a:rPr>
              <a:t>Internationally Recognized 	</a:t>
            </a:r>
          </a:p>
        </p:txBody>
      </p:sp>
      <p:sp>
        <p:nvSpPr>
          <p:cNvPr id="8" name="Rectangle 7">
            <a:extLst>
              <a:ext uri="{FF2B5EF4-FFF2-40B4-BE49-F238E27FC236}">
                <a16:creationId xmlns:a16="http://schemas.microsoft.com/office/drawing/2014/main" id="{26331FB4-3998-2743-8627-2B7937F9E4D5}"/>
              </a:ext>
            </a:extLst>
          </p:cNvPr>
          <p:cNvSpPr/>
          <p:nvPr/>
        </p:nvSpPr>
        <p:spPr>
          <a:xfrm>
            <a:off x="4206240" y="0"/>
            <a:ext cx="7985760" cy="6327648"/>
          </a:xfrm>
          <a:custGeom>
            <a:avLst/>
            <a:gdLst>
              <a:gd name="connsiteX0" fmla="*/ 0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0 w 5900928"/>
              <a:gd name="connsiteY4" fmla="*/ 0 h 6291071"/>
              <a:gd name="connsiteX0" fmla="*/ 2292096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2292096 w 5900928"/>
              <a:gd name="connsiteY4" fmla="*/ 0 h 6291071"/>
              <a:gd name="connsiteX0" fmla="*/ 4632960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4632960 w 8241792"/>
              <a:gd name="connsiteY4" fmla="*/ 0 h 6291071"/>
              <a:gd name="connsiteX0" fmla="*/ 4937760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37760 w 8241792"/>
              <a:gd name="connsiteY4" fmla="*/ 12192 h 6291071"/>
              <a:gd name="connsiteX0" fmla="*/ 4913376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13376 w 8241792"/>
              <a:gd name="connsiteY4" fmla="*/ 12192 h 6291071"/>
              <a:gd name="connsiteX0" fmla="*/ 5106514 w 8241792"/>
              <a:gd name="connsiteY0" fmla="*/ 24384 h 6291071"/>
              <a:gd name="connsiteX1" fmla="*/ 8241792 w 8241792"/>
              <a:gd name="connsiteY1" fmla="*/ 0 h 6291071"/>
              <a:gd name="connsiteX2" fmla="*/ 8241792 w 8241792"/>
              <a:gd name="connsiteY2" fmla="*/ 6291071 h 6291071"/>
              <a:gd name="connsiteX3" fmla="*/ 0 w 8241792"/>
              <a:gd name="connsiteY3" fmla="*/ 6278879 h 6291071"/>
              <a:gd name="connsiteX4" fmla="*/ 5106514 w 8241792"/>
              <a:gd name="connsiteY4" fmla="*/ 24384 h 6291071"/>
              <a:gd name="connsiteX0" fmla="*/ 5209521 w 8241792"/>
              <a:gd name="connsiteY0" fmla="*/ 36576 h 6291071"/>
              <a:gd name="connsiteX1" fmla="*/ 8241792 w 8241792"/>
              <a:gd name="connsiteY1" fmla="*/ 0 h 6291071"/>
              <a:gd name="connsiteX2" fmla="*/ 8241792 w 8241792"/>
              <a:gd name="connsiteY2" fmla="*/ 6291071 h 6291071"/>
              <a:gd name="connsiteX3" fmla="*/ 0 w 8241792"/>
              <a:gd name="connsiteY3" fmla="*/ 6278879 h 6291071"/>
              <a:gd name="connsiteX4" fmla="*/ 5209521 w 8241792"/>
              <a:gd name="connsiteY4" fmla="*/ 36576 h 6291071"/>
              <a:gd name="connsiteX0" fmla="*/ 5222397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5222397 w 8241792"/>
              <a:gd name="connsiteY4" fmla="*/ 0 h 629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1792" h="6291071">
                <a:moveTo>
                  <a:pt x="5222397" y="0"/>
                </a:moveTo>
                <a:lnTo>
                  <a:pt x="8241792" y="0"/>
                </a:lnTo>
                <a:lnTo>
                  <a:pt x="8241792" y="6291071"/>
                </a:lnTo>
                <a:lnTo>
                  <a:pt x="0" y="6278879"/>
                </a:lnTo>
                <a:lnTo>
                  <a:pt x="5222397" y="0"/>
                </a:lnTo>
                <a:close/>
              </a:path>
            </a:pathLst>
          </a:custGeom>
          <a:blipFill>
            <a:blip r:embed="rId3" cstate="email">
              <a:extLst>
                <a:ext uri="{28A0092B-C50C-407E-A947-70E740481C1C}">
                  <a14:useLocalDpi xmlns:a14="http://schemas.microsoft.com/office/drawing/2010/main"/>
                </a:ext>
              </a:extLst>
            </a:blip>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2C872A6-9F13-9D48-80E6-0B2D452BF1F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r="14137" b="3724"/>
          <a:stretch/>
        </p:blipFill>
        <p:spPr>
          <a:xfrm>
            <a:off x="3405681" y="1"/>
            <a:ext cx="8786320" cy="779738"/>
          </a:xfrm>
          <a:prstGeom prst="rect">
            <a:avLst/>
          </a:prstGeom>
          <a:effectLst/>
        </p:spPr>
      </p:pic>
    </p:spTree>
    <p:extLst>
      <p:ext uri="{BB962C8B-B14F-4D97-AF65-F5344CB8AC3E}">
        <p14:creationId xmlns:p14="http://schemas.microsoft.com/office/powerpoint/2010/main" val="331141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ilhouette&#10;&#10;Description automatically generated">
            <a:extLst>
              <a:ext uri="{FF2B5EF4-FFF2-40B4-BE49-F238E27FC236}">
                <a16:creationId xmlns:a16="http://schemas.microsoft.com/office/drawing/2014/main" id="{3542E388-520F-BF4A-B800-027D4CBB962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299458"/>
          </a:xfrm>
          <a:prstGeom prst="rect">
            <a:avLst/>
          </a:prstGeom>
        </p:spPr>
      </p:pic>
      <p:sp>
        <p:nvSpPr>
          <p:cNvPr id="3" name="Oval 2">
            <a:extLst>
              <a:ext uri="{FF2B5EF4-FFF2-40B4-BE49-F238E27FC236}">
                <a16:creationId xmlns:a16="http://schemas.microsoft.com/office/drawing/2014/main" id="{38CF07E9-5098-AF4A-B857-C149D7C2B720}"/>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95973D7C-868C-9D4F-8C4C-F07D00A7FDD6}"/>
              </a:ext>
            </a:extLst>
          </p:cNvPr>
          <p:cNvSpPr txBox="1">
            <a:spLocks/>
          </p:cNvSpPr>
          <p:nvPr/>
        </p:nvSpPr>
        <p:spPr>
          <a:xfrm>
            <a:off x="639766" y="899582"/>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5" name="Picture 4">
            <a:extLst>
              <a:ext uri="{FF2B5EF4-FFF2-40B4-BE49-F238E27FC236}">
                <a16:creationId xmlns:a16="http://schemas.microsoft.com/office/drawing/2014/main" id="{1C3271A5-FC48-E14C-85B9-EBF318420CD6}"/>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Content Placeholder 4">
            <a:extLst>
              <a:ext uri="{FF2B5EF4-FFF2-40B4-BE49-F238E27FC236}">
                <a16:creationId xmlns:a16="http://schemas.microsoft.com/office/drawing/2014/main" id="{8C57B79E-C547-3744-8816-7488245605AB}"/>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25425"/>
            <a:r>
              <a:rPr lang="en-US" sz="2200" b="1" dirty="0">
                <a:latin typeface="Arial" panose="020B0604020202020204" pitchFamily="34" charset="0"/>
                <a:cs typeface="Arial" panose="020B0604020202020204" pitchFamily="34" charset="0"/>
              </a:rPr>
              <a:t>About the Safety Management Specialist</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 (SMS</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certification</a:t>
            </a:r>
          </a:p>
          <a:p>
            <a:pPr marL="342900" indent="-225425"/>
            <a:r>
              <a:rPr lang="en-US" sz="2200" b="1" dirty="0">
                <a:latin typeface="Arial" panose="020B0604020202020204" pitchFamily="34" charset="0"/>
                <a:cs typeface="Arial" panose="020B0604020202020204" pitchFamily="34" charset="0"/>
              </a:rPr>
              <a:t>Benefits of BCSP certification</a:t>
            </a:r>
          </a:p>
          <a:p>
            <a:pPr marL="342900" indent="-225425"/>
            <a:r>
              <a:rPr lang="en-US" sz="2200" b="1" dirty="0">
                <a:latin typeface="Arial" panose="020B0604020202020204" pitchFamily="34" charset="0"/>
                <a:cs typeface="Arial" panose="020B0604020202020204" pitchFamily="34" charset="0"/>
              </a:rPr>
              <a:t>SMS requirements and application process</a:t>
            </a:r>
          </a:p>
          <a:p>
            <a:pPr marL="342900" indent="-225425"/>
            <a:r>
              <a:rPr lang="en-US" sz="2200" b="1" dirty="0">
                <a:latin typeface="Arial" panose="020B0604020202020204" pitchFamily="34" charset="0"/>
                <a:cs typeface="Arial" panose="020B0604020202020204" pitchFamily="34" charset="0"/>
              </a:rPr>
              <a:t>About the Board of Certified Safety Professionals</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(BCSP</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sz="2000" dirty="0">
              <a:cs typeface="Arial" panose="020B0604020202020204" pitchFamily="34" charset="0"/>
            </a:endParaRPr>
          </a:p>
        </p:txBody>
      </p:sp>
      <p:pic>
        <p:nvPicPr>
          <p:cNvPr id="9" name="Picture 8" descr="Logo&#10;&#10;Description automatically generated with medium confidence">
            <a:extLst>
              <a:ext uri="{FF2B5EF4-FFF2-40B4-BE49-F238E27FC236}">
                <a16:creationId xmlns:a16="http://schemas.microsoft.com/office/drawing/2014/main" id="{5117ADCC-61AB-2C4B-B70B-FE370A1A9E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5001682"/>
            <a:ext cx="2786440" cy="1076579"/>
          </a:xfrm>
          <a:prstGeom prst="rect">
            <a:avLst/>
          </a:prstGeom>
        </p:spPr>
      </p:pic>
    </p:spTree>
    <p:extLst>
      <p:ext uri="{BB962C8B-B14F-4D97-AF65-F5344CB8AC3E}">
        <p14:creationId xmlns:p14="http://schemas.microsoft.com/office/powerpoint/2010/main" val="497616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C39131-2B24-AD4A-9C88-F4929B144A72}"/>
              </a:ext>
            </a:extLst>
          </p:cNvPr>
          <p:cNvSpPr/>
          <p:nvPr/>
        </p:nvSpPr>
        <p:spPr>
          <a:xfrm>
            <a:off x="0" y="1884121"/>
            <a:ext cx="10363200"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3137A-AFF5-3140-9499-C013C9ADA868}"/>
              </a:ext>
            </a:extLst>
          </p:cNvPr>
          <p:cNvSpPr/>
          <p:nvPr/>
        </p:nvSpPr>
        <p:spPr>
          <a:xfrm>
            <a:off x="718582" y="3542233"/>
            <a:ext cx="9644617"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9DC05-9DB3-9F43-81A3-737BA5818BB4}"/>
              </a:ext>
            </a:extLst>
          </p:cNvPr>
          <p:cNvSpPr/>
          <p:nvPr/>
        </p:nvSpPr>
        <p:spPr>
          <a:xfrm>
            <a:off x="718582" y="5148931"/>
            <a:ext cx="11595338"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E8D7D37-7083-6A49-9BCC-274981FABBBC}"/>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8F968B4-3B21-774D-A33D-F76B6DA0E952}"/>
              </a:ext>
            </a:extLst>
          </p:cNvPr>
          <p:cNvSpPr txBox="1">
            <a:spLocks/>
          </p:cNvSpPr>
          <p:nvPr/>
        </p:nvSpPr>
        <p:spPr>
          <a:xfrm>
            <a:off x="639766" y="867374"/>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5" name="Text Placeholder 2">
            <a:extLst>
              <a:ext uri="{FF2B5EF4-FFF2-40B4-BE49-F238E27FC236}">
                <a16:creationId xmlns:a16="http://schemas.microsoft.com/office/drawing/2014/main" id="{03D3B19F-78E4-3245-8DD2-954F50DEACB0}"/>
              </a:ext>
            </a:extLst>
          </p:cNvPr>
          <p:cNvSpPr txBox="1">
            <a:spLocks/>
          </p:cNvSpPr>
          <p:nvPr/>
        </p:nvSpPr>
        <p:spPr>
          <a:xfrm>
            <a:off x="5066097" y="3554307"/>
            <a:ext cx="6650723"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2D050"/>
                </a:solidFill>
                <a:latin typeface="Arial" panose="020B0604020202020204" pitchFamily="34" charset="0"/>
                <a:cs typeface="Arial" panose="020B0604020202020204" pitchFamily="34" charset="0"/>
              </a:rPr>
              <a:t>VISION</a:t>
            </a:r>
          </a:p>
          <a:p>
            <a:pPr marL="0" indent="0">
              <a:spcAft>
                <a:spcPts val="1200"/>
              </a:spcAft>
              <a:buFont typeface="Arial" panose="020B0604020202020204" pitchFamily="34" charset="0"/>
              <a:buNone/>
            </a:pPr>
            <a:r>
              <a:rPr lang="en-US" sz="2000" dirty="0">
                <a:latin typeface="Arial" panose="020B0604020202020204" pitchFamily="34" charset="0"/>
                <a:cs typeface="Arial" panose="020B0604020202020204" pitchFamily="34" charset="0"/>
              </a:rPr>
              <a:t>A safer world through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safety, health, and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environmental leadership.</a:t>
            </a:r>
          </a:p>
          <a:p>
            <a:pPr marL="0" indent="0">
              <a:buNone/>
            </a:pPr>
            <a:r>
              <a:rPr lang="en-US" b="1" dirty="0">
                <a:solidFill>
                  <a:srgbClr val="92D050"/>
                </a:solidFill>
                <a:latin typeface="Arial" panose="020B0604020202020204" pitchFamily="34" charset="0"/>
                <a:cs typeface="Arial" panose="020B0604020202020204" pitchFamily="34" charset="0"/>
              </a:rPr>
              <a:t>CORE VALUES</a:t>
            </a:r>
          </a:p>
          <a:p>
            <a:pPr marL="0" indent="0">
              <a:buFont typeface="Arial" panose="020B0604020202020204" pitchFamily="34" charset="0"/>
              <a:buNone/>
            </a:pPr>
            <a:r>
              <a:rPr lang="en-US" sz="2000" b="1" dirty="0">
                <a:latin typeface="Arial Black" panose="020B0604020202020204" pitchFamily="34" charset="0"/>
                <a:cs typeface="Arial Black" panose="020B0604020202020204" pitchFamily="34" charset="0"/>
              </a:rPr>
              <a:t>BCSP</a:t>
            </a:r>
            <a:r>
              <a:rPr lang="en-US" sz="2000" dirty="0"/>
              <a:t> – </a:t>
            </a:r>
            <a:r>
              <a:rPr lang="en-US" sz="2000" b="1" dirty="0"/>
              <a:t>B</a:t>
            </a:r>
            <a:r>
              <a:rPr lang="en-US" sz="2000" dirty="0"/>
              <a:t>e respectful, </a:t>
            </a:r>
            <a:r>
              <a:rPr lang="en-US" sz="2000" b="1" dirty="0"/>
              <a:t>C</a:t>
            </a:r>
            <a:r>
              <a:rPr lang="en-US" sz="2000" dirty="0"/>
              <a:t>reate positive cultures, </a:t>
            </a:r>
            <a:br>
              <a:rPr lang="en-US" sz="2000" dirty="0"/>
            </a:br>
            <a:r>
              <a:rPr lang="en-US" sz="2000" dirty="0"/>
              <a:t>	  </a:t>
            </a:r>
            <a:r>
              <a:rPr lang="en-US" sz="2000" b="1" dirty="0"/>
              <a:t>S</a:t>
            </a:r>
            <a:r>
              <a:rPr lang="en-US" sz="2000" dirty="0"/>
              <a:t>erve as leaders, </a:t>
            </a:r>
            <a:r>
              <a:rPr lang="en-US" sz="2000" b="1" dirty="0"/>
              <a:t>P</a:t>
            </a:r>
            <a:r>
              <a:rPr lang="en-US" sz="2000" dirty="0"/>
              <a:t>rotect others</a:t>
            </a:r>
          </a:p>
        </p:txBody>
      </p:sp>
      <p:sp>
        <p:nvSpPr>
          <p:cNvPr id="7" name="TextBox 6">
            <a:extLst>
              <a:ext uri="{FF2B5EF4-FFF2-40B4-BE49-F238E27FC236}">
                <a16:creationId xmlns:a16="http://schemas.microsoft.com/office/drawing/2014/main" id="{5C33AF68-E67E-C24B-B58A-1DBB9CC25446}"/>
              </a:ext>
            </a:extLst>
          </p:cNvPr>
          <p:cNvSpPr txBox="1"/>
          <p:nvPr/>
        </p:nvSpPr>
        <p:spPr>
          <a:xfrm>
            <a:off x="639766" y="1721129"/>
            <a:ext cx="10543099" cy="1938992"/>
          </a:xfrm>
          <a:prstGeom prst="rect">
            <a:avLst/>
          </a:prstGeom>
          <a:noFill/>
        </p:spPr>
        <p:txBody>
          <a:bodyPr wrap="square" rtlCol="0">
            <a:spAutoFit/>
          </a:bodyPr>
          <a:lstStyle/>
          <a:p>
            <a:pPr>
              <a:lnSpc>
                <a:spcPct val="150000"/>
              </a:lnSpc>
              <a:spcBef>
                <a:spcPts val="600"/>
              </a:spcBef>
            </a:pPr>
            <a:r>
              <a:rPr lang="en-US" sz="2800" b="1" dirty="0">
                <a:solidFill>
                  <a:srgbClr val="92D050"/>
                </a:solidFill>
                <a:latin typeface="Arial" panose="020B0604020202020204" pitchFamily="34" charset="0"/>
                <a:cs typeface="Arial" panose="020B0604020202020204" pitchFamily="34" charset="0"/>
              </a:rPr>
              <a:t>MISSION</a:t>
            </a:r>
          </a:p>
          <a:p>
            <a:r>
              <a:rPr lang="en-US" sz="2000" dirty="0">
                <a:latin typeface="Arial" panose="020B0604020202020204" pitchFamily="34" charset="0"/>
                <a:cs typeface="Arial" panose="020B0604020202020204" pitchFamily="34" charset="0"/>
              </a:rPr>
              <a:t>We inspire and develop leaders in, health, and environmental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practice through globally accredited certification; enhancing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careers, advancing the profession, protecting people.</a:t>
            </a:r>
          </a:p>
          <a:p>
            <a:endParaRPr lang="en-US" dirty="0">
              <a:solidFill>
                <a:schemeClr val="bg1"/>
              </a:solidFill>
            </a:endParaRPr>
          </a:p>
        </p:txBody>
      </p:sp>
      <p:sp>
        <p:nvSpPr>
          <p:cNvPr id="8" name="Oval 7">
            <a:extLst>
              <a:ext uri="{FF2B5EF4-FFF2-40B4-BE49-F238E27FC236}">
                <a16:creationId xmlns:a16="http://schemas.microsoft.com/office/drawing/2014/main" id="{07D7499C-4B10-FA4B-80BB-4A736E589945}"/>
              </a:ext>
            </a:extLst>
          </p:cNvPr>
          <p:cNvSpPr>
            <a:spLocks/>
          </p:cNvSpPr>
          <p:nvPr/>
        </p:nvSpPr>
        <p:spPr>
          <a:xfrm>
            <a:off x="7772889" y="161455"/>
            <a:ext cx="4838839" cy="4874243"/>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4A61812F-CD38-7248-906A-929AF7FD50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429000"/>
            <a:ext cx="4838840" cy="2649262"/>
          </a:xfrm>
          <a:prstGeom prst="rect">
            <a:avLst/>
          </a:prstGeom>
        </p:spPr>
      </p:pic>
    </p:spTree>
    <p:extLst>
      <p:ext uri="{BB962C8B-B14F-4D97-AF65-F5344CB8AC3E}">
        <p14:creationId xmlns:p14="http://schemas.microsoft.com/office/powerpoint/2010/main" val="3721256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18F1E-B634-6D45-8CF7-818CC09A5090}"/>
              </a:ext>
            </a:extLst>
          </p:cNvPr>
          <p:cNvSpPr/>
          <p:nvPr/>
        </p:nvSpPr>
        <p:spPr>
          <a:xfrm>
            <a:off x="-28230" y="2503316"/>
            <a:ext cx="12220230" cy="363452"/>
          </a:xfrm>
          <a:prstGeom prst="rect">
            <a:avLst/>
          </a:prstGeom>
          <a:gradFill>
            <a:gsLst>
              <a:gs pos="76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8C6669-CA87-7641-A2F9-7FC4C4A6821F}"/>
              </a:ext>
            </a:extLst>
          </p:cNvPr>
          <p:cNvSpPr/>
          <p:nvPr/>
        </p:nvSpPr>
        <p:spPr>
          <a:xfrm>
            <a:off x="-28230" y="2960516"/>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5CBAAB-98EC-BF4D-BDC7-59C33B7B12E8}"/>
              </a:ext>
            </a:extLst>
          </p:cNvPr>
          <p:cNvSpPr/>
          <p:nvPr/>
        </p:nvSpPr>
        <p:spPr>
          <a:xfrm>
            <a:off x="-28230" y="3430073"/>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F91B53-861F-7A49-8467-7366F28F8D95}"/>
              </a:ext>
            </a:extLst>
          </p:cNvPr>
          <p:cNvSpPr/>
          <p:nvPr/>
        </p:nvSpPr>
        <p:spPr>
          <a:xfrm>
            <a:off x="-28230" y="38996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C69C83-8C9E-2342-8D29-AF74740D4A94}"/>
              </a:ext>
            </a:extLst>
          </p:cNvPr>
          <p:cNvSpPr/>
          <p:nvPr/>
        </p:nvSpPr>
        <p:spPr>
          <a:xfrm>
            <a:off x="-28230" y="43568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315484-A142-8747-8838-0B48772B88CB}"/>
              </a:ext>
            </a:extLst>
          </p:cNvPr>
          <p:cNvSpPr/>
          <p:nvPr/>
        </p:nvSpPr>
        <p:spPr>
          <a:xfrm>
            <a:off x="-28230" y="4802764"/>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0554CD-E670-0E42-B16C-6AE8C9336850}"/>
              </a:ext>
            </a:extLst>
          </p:cNvPr>
          <p:cNvSpPr/>
          <p:nvPr/>
        </p:nvSpPr>
        <p:spPr>
          <a:xfrm>
            <a:off x="-28230" y="5271231"/>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E17017-D589-F64B-AA3F-82EADF5A0467}"/>
              </a:ext>
            </a:extLst>
          </p:cNvPr>
          <p:cNvSpPr/>
          <p:nvPr/>
        </p:nvSpPr>
        <p:spPr>
          <a:xfrm>
            <a:off x="-28230" y="5740788"/>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7762368-0CF3-AC47-A63C-B79C48CA73FB}"/>
              </a:ext>
            </a:extLst>
          </p:cNvPr>
          <p:cNvSpPr>
            <a:spLocks noGrp="1"/>
          </p:cNvSpPr>
          <p:nvPr>
            <p:ph type="body" sz="quarter" idx="10"/>
          </p:nvPr>
        </p:nvSpPr>
        <p:spPr>
          <a:xfrm>
            <a:off x="639766" y="940526"/>
            <a:ext cx="11284504" cy="1011980"/>
          </a:xfrm>
        </p:spPr>
        <p:txBody>
          <a:bodyPr/>
          <a:lstStyle/>
          <a:p>
            <a:r>
              <a:rPr lang="en-US" dirty="0"/>
              <a:t>About BCSP: </a:t>
            </a:r>
            <a:br>
              <a:rPr lang="en-US" dirty="0"/>
            </a:br>
            <a:r>
              <a:rPr lang="en-US" sz="4000" dirty="0"/>
              <a:t>8 Endorsing Organizations</a:t>
            </a:r>
          </a:p>
        </p:txBody>
      </p:sp>
      <p:sp>
        <p:nvSpPr>
          <p:cNvPr id="3" name="Text Placeholder 2">
            <a:extLst>
              <a:ext uri="{FF2B5EF4-FFF2-40B4-BE49-F238E27FC236}">
                <a16:creationId xmlns:a16="http://schemas.microsoft.com/office/drawing/2014/main" id="{954C708C-5C1B-0B4D-8FBF-81C469D2168B}"/>
              </a:ext>
            </a:extLst>
          </p:cNvPr>
          <p:cNvSpPr>
            <a:spLocks noGrp="1"/>
          </p:cNvSpPr>
          <p:nvPr>
            <p:ph type="body" sz="quarter" idx="11"/>
          </p:nvPr>
        </p:nvSpPr>
        <p:spPr>
          <a:xfrm>
            <a:off x="639763" y="2503316"/>
            <a:ext cx="11004550" cy="3810000"/>
          </a:xfrm>
        </p:spPr>
        <p:txBody>
          <a:bodyPr>
            <a:noAutofit/>
          </a:bodyPr>
          <a:lstStyle/>
          <a:p>
            <a:pPr marL="457200" indent="-457200">
              <a:spcAft>
                <a:spcPts val="1200"/>
              </a:spcAft>
              <a:buFont typeface="+mj-lt"/>
              <a:buAutoNum type="arabicPeriod"/>
            </a:pPr>
            <a:r>
              <a:rPr lang="en-US" sz="2000" b="1" dirty="0"/>
              <a:t>AIHA</a:t>
            </a:r>
            <a:r>
              <a:rPr lang="en-US" sz="2000" b="1" baseline="30000" dirty="0"/>
              <a:t>®</a:t>
            </a:r>
            <a:r>
              <a:rPr lang="en-US" sz="2000" b="1" dirty="0"/>
              <a:t> </a:t>
            </a:r>
            <a:r>
              <a:rPr lang="en-US" sz="2000" dirty="0"/>
              <a:t>- American Industrial Hygiene Association</a:t>
            </a:r>
            <a:r>
              <a:rPr lang="en-US" sz="2000" baseline="30000" dirty="0">
                <a:latin typeface="Museo Sans 300" panose="02000000000000000000" pitchFamily="50" charset="0"/>
              </a:rPr>
              <a:t>®</a:t>
            </a:r>
            <a:r>
              <a:rPr lang="en-US" sz="2000" dirty="0"/>
              <a:t> (1974)</a:t>
            </a:r>
          </a:p>
          <a:p>
            <a:pPr marL="457200" indent="-457200">
              <a:spcAft>
                <a:spcPts val="1200"/>
              </a:spcAft>
              <a:buFont typeface="+mj-lt"/>
              <a:buAutoNum type="arabicPeriod"/>
            </a:pPr>
            <a:r>
              <a:rPr lang="en-US" sz="2000" b="1" dirty="0"/>
              <a:t>ASSP</a:t>
            </a:r>
            <a:r>
              <a:rPr lang="en-US" sz="2000" dirty="0"/>
              <a:t> - American Society of Safety Professionals (1974)</a:t>
            </a:r>
          </a:p>
          <a:p>
            <a:pPr marL="457200" indent="-457200">
              <a:spcAft>
                <a:spcPts val="1200"/>
              </a:spcAft>
              <a:buFont typeface="+mj-lt"/>
              <a:buAutoNum type="arabicPeriod"/>
            </a:pPr>
            <a:r>
              <a:rPr lang="en-US" sz="2000" b="1" dirty="0"/>
              <a:t>IISE - </a:t>
            </a:r>
            <a:r>
              <a:rPr lang="en-US" sz="2000" dirty="0"/>
              <a:t>Institute of Industrial and Systems Engineers (1994)</a:t>
            </a:r>
          </a:p>
          <a:p>
            <a:pPr marL="457200" indent="-457200">
              <a:spcAft>
                <a:spcPts val="1200"/>
              </a:spcAft>
              <a:buFont typeface="+mj-lt"/>
              <a:buAutoNum type="arabicPeriod"/>
            </a:pPr>
            <a:r>
              <a:rPr lang="en-US" sz="2000" b="1" dirty="0"/>
              <a:t>ISSS - </a:t>
            </a:r>
            <a:r>
              <a:rPr lang="en-US" sz="2000" dirty="0"/>
              <a:t>International System Safety Society (1977)</a:t>
            </a:r>
          </a:p>
          <a:p>
            <a:pPr marL="457200" indent="-457200">
              <a:spcAft>
                <a:spcPts val="1200"/>
              </a:spcAft>
              <a:buFont typeface="+mj-lt"/>
              <a:buAutoNum type="arabicPeriod"/>
            </a:pPr>
            <a:r>
              <a:rPr lang="en-US" sz="2000" b="1" dirty="0"/>
              <a:t>NESHTA - </a:t>
            </a:r>
            <a:r>
              <a:rPr lang="en-US" sz="2000" dirty="0"/>
              <a:t>National Environmental, Safety and Health Training Association (2012)</a:t>
            </a:r>
          </a:p>
          <a:p>
            <a:pPr marL="457200" indent="-457200">
              <a:spcAft>
                <a:spcPts val="1200"/>
              </a:spcAft>
              <a:buFont typeface="+mj-lt"/>
              <a:buAutoNum type="arabicPeriod"/>
            </a:pPr>
            <a:r>
              <a:rPr lang="en-US" sz="2000" b="1" dirty="0"/>
              <a:t>NFPA - </a:t>
            </a:r>
            <a:r>
              <a:rPr lang="en-US" sz="2000" dirty="0"/>
              <a:t>National Fire Protection Association (2007)</a:t>
            </a:r>
          </a:p>
          <a:p>
            <a:pPr marL="457200" indent="-457200">
              <a:spcAft>
                <a:spcPts val="1200"/>
              </a:spcAft>
              <a:buFont typeface="+mj-lt"/>
              <a:buAutoNum type="arabicPeriod"/>
            </a:pPr>
            <a:r>
              <a:rPr lang="en-US" sz="2000" b="1" dirty="0"/>
              <a:t>NSC - </a:t>
            </a:r>
            <a:r>
              <a:rPr lang="en-US" sz="2000" dirty="0"/>
              <a:t>National Safety Council (1994) </a:t>
            </a:r>
          </a:p>
          <a:p>
            <a:pPr marL="457200" indent="-457200">
              <a:spcAft>
                <a:spcPts val="1200"/>
              </a:spcAft>
              <a:buFont typeface="+mj-lt"/>
              <a:buAutoNum type="arabicPeriod"/>
            </a:pPr>
            <a:r>
              <a:rPr lang="en-US" sz="2000" b="1" dirty="0"/>
              <a:t>SFPE - </a:t>
            </a:r>
            <a:r>
              <a:rPr lang="en-US" sz="2000" dirty="0"/>
              <a:t>Society of Fire Protection Engineers (1984)</a:t>
            </a:r>
          </a:p>
          <a:p>
            <a:pPr>
              <a:spcAft>
                <a:spcPts val="1200"/>
              </a:spcAft>
            </a:pPr>
            <a:endParaRPr lang="en-US" sz="2000" dirty="0"/>
          </a:p>
        </p:txBody>
      </p:sp>
    </p:spTree>
    <p:extLst>
      <p:ext uri="{BB962C8B-B14F-4D97-AF65-F5344CB8AC3E}">
        <p14:creationId xmlns:p14="http://schemas.microsoft.com/office/powerpoint/2010/main" val="2047860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A25D10-04A1-824D-BF5D-CA4FED8F9FC2}"/>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78E09335-2074-8643-9FB0-5B3DE5E5EF63}"/>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the SMS Certification? </a:t>
            </a:r>
          </a:p>
        </p:txBody>
      </p:sp>
      <p:pic>
        <p:nvPicPr>
          <p:cNvPr id="4" name="Picture 3">
            <a:extLst>
              <a:ext uri="{FF2B5EF4-FFF2-40B4-BE49-F238E27FC236}">
                <a16:creationId xmlns:a16="http://schemas.microsoft.com/office/drawing/2014/main" id="{1F17AF52-67EC-1544-BF3B-81AB9768AC37}"/>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8778"/>
          <a:stretch/>
        </p:blipFill>
        <p:spPr>
          <a:xfrm>
            <a:off x="6096000" y="1971880"/>
            <a:ext cx="6248486" cy="809897"/>
          </a:xfrm>
          <a:prstGeom prst="rect">
            <a:avLst/>
          </a:prstGeom>
          <a:effectLst/>
        </p:spPr>
      </p:pic>
      <p:sp>
        <p:nvSpPr>
          <p:cNvPr id="5" name="Content Placeholder 4">
            <a:extLst>
              <a:ext uri="{FF2B5EF4-FFF2-40B4-BE49-F238E27FC236}">
                <a16:creationId xmlns:a16="http://schemas.microsoft.com/office/drawing/2014/main" id="{F43EE73A-572D-784D-9EC9-38E4EACC6CA6}"/>
              </a:ext>
            </a:extLst>
          </p:cNvPr>
          <p:cNvSpPr txBox="1">
            <a:spLocks/>
          </p:cNvSpPr>
          <p:nvPr/>
        </p:nvSpPr>
        <p:spPr>
          <a:xfrm>
            <a:off x="618523" y="2842096"/>
            <a:ext cx="6449066" cy="1605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000"/>
              </a:spcAft>
            </a:pPr>
            <a:r>
              <a:rPr lang="en-US" sz="2200" b="1" dirty="0">
                <a:latin typeface="Arial" panose="020B0604020202020204" pitchFamily="34" charset="0"/>
                <a:cs typeface="Arial" panose="020B0604020202020204" pitchFamily="34" charset="0"/>
              </a:rPr>
              <a:t>Certification for individuals with management skills required for a business’ safe operation.</a:t>
            </a:r>
          </a:p>
          <a:p>
            <a:pPr lvl="1">
              <a:spcBef>
                <a:spcPts val="0"/>
              </a:spcBef>
              <a:spcAft>
                <a:spcPts val="1000"/>
              </a:spcAft>
            </a:pPr>
            <a:r>
              <a:rPr lang="en-US" sz="2200" dirty="0">
                <a:latin typeface="Arial" panose="020B0604020202020204" pitchFamily="34" charset="0"/>
                <a:cs typeface="Arial" panose="020B0604020202020204" pitchFamily="34" charset="0"/>
              </a:rPr>
              <a:t>Defining and utilizing an organization’s safety management systems </a:t>
            </a:r>
          </a:p>
          <a:p>
            <a:pPr lvl="1">
              <a:spcBef>
                <a:spcPts val="0"/>
              </a:spcBef>
              <a:spcAft>
                <a:spcPts val="1000"/>
              </a:spcAft>
            </a:pPr>
            <a:r>
              <a:rPr lang="en-US" sz="2200" dirty="0">
                <a:latin typeface="Arial" panose="020B0604020202020204" pitchFamily="34" charset="0"/>
                <a:cs typeface="Arial" panose="020B0604020202020204" pitchFamily="34" charset="0"/>
              </a:rPr>
              <a:t>Identifying the business case for safety</a:t>
            </a:r>
          </a:p>
          <a:p>
            <a:pPr marL="0" indent="0">
              <a:buNone/>
            </a:pPr>
            <a:endParaRPr lang="en-US" sz="2400" dirty="0"/>
          </a:p>
        </p:txBody>
      </p:sp>
      <p:pic>
        <p:nvPicPr>
          <p:cNvPr id="6" name="Picture 5" descr="A person wearing a hard hat&#10;&#10;Description automatically generated with medium confidence">
            <a:extLst>
              <a:ext uri="{FF2B5EF4-FFF2-40B4-BE49-F238E27FC236}">
                <a16:creationId xmlns:a16="http://schemas.microsoft.com/office/drawing/2014/main" id="{E60F9969-79B4-374F-AA17-147F55D500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42081" y="-864915"/>
            <a:ext cx="5124412" cy="7124054"/>
          </a:xfrm>
          <a:prstGeom prst="rect">
            <a:avLst/>
          </a:prstGeom>
          <a:effectLst/>
        </p:spPr>
      </p:pic>
    </p:spTree>
    <p:extLst>
      <p:ext uri="{BB962C8B-B14F-4D97-AF65-F5344CB8AC3E}">
        <p14:creationId xmlns:p14="http://schemas.microsoft.com/office/powerpoint/2010/main" val="3636539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6BED66A-DD9A-8D47-A42E-E1F459ABD1EA}"/>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686B0ED5-73E0-5744-A060-BC797D2EB0A8}"/>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the SMS Certification? </a:t>
            </a:r>
          </a:p>
        </p:txBody>
      </p:sp>
      <p:sp>
        <p:nvSpPr>
          <p:cNvPr id="4" name="Content Placeholder 4">
            <a:extLst>
              <a:ext uri="{FF2B5EF4-FFF2-40B4-BE49-F238E27FC236}">
                <a16:creationId xmlns:a16="http://schemas.microsoft.com/office/drawing/2014/main" id="{C7F33C40-8C2F-A441-AD6F-0EAF38DEF646}"/>
              </a:ext>
            </a:extLst>
          </p:cNvPr>
          <p:cNvSpPr txBox="1">
            <a:spLocks/>
          </p:cNvSpPr>
          <p:nvPr/>
        </p:nvSpPr>
        <p:spPr>
          <a:xfrm>
            <a:off x="618523" y="2842096"/>
            <a:ext cx="6449066" cy="32361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sz="2200" b="1" dirty="0">
                <a:latin typeface="Arial" panose="020B0604020202020204" pitchFamily="34" charset="0"/>
                <a:cs typeface="Arial" panose="020B0604020202020204" pitchFamily="34" charset="0"/>
              </a:rPr>
              <a:t>Competency assessment focused on: </a:t>
            </a:r>
          </a:p>
          <a:p>
            <a:pPr lvl="1">
              <a:spcAft>
                <a:spcPts val="1000"/>
              </a:spcAft>
            </a:pPr>
            <a:r>
              <a:rPr lang="en-US" sz="2200" dirty="0">
                <a:latin typeface="Arial" panose="020B0604020202020204" pitchFamily="34" charset="0"/>
                <a:cs typeface="Arial" panose="020B0604020202020204" pitchFamily="34" charset="0"/>
              </a:rPr>
              <a:t>Safety management systems</a:t>
            </a:r>
          </a:p>
          <a:p>
            <a:pPr lvl="1">
              <a:spcAft>
                <a:spcPts val="1000"/>
              </a:spcAft>
            </a:pPr>
            <a:r>
              <a:rPr lang="en-US" sz="2200" dirty="0">
                <a:latin typeface="Arial" panose="020B0604020202020204" pitchFamily="34" charset="0"/>
                <a:cs typeface="Arial" panose="020B0604020202020204" pitchFamily="34" charset="0"/>
              </a:rPr>
              <a:t>Risk management</a:t>
            </a:r>
          </a:p>
          <a:p>
            <a:pPr lvl="1">
              <a:spcAft>
                <a:spcPts val="1000"/>
              </a:spcAft>
            </a:pPr>
            <a:r>
              <a:rPr lang="en-US" sz="2200" dirty="0">
                <a:latin typeface="Arial" panose="020B0604020202020204" pitchFamily="34" charset="0"/>
                <a:cs typeface="Arial" panose="020B0604020202020204" pitchFamily="34" charset="0"/>
              </a:rPr>
              <a:t>SH&amp;E concepts</a:t>
            </a:r>
          </a:p>
          <a:p>
            <a:pPr lvl="1">
              <a:spcAft>
                <a:spcPts val="1000"/>
              </a:spcAft>
            </a:pPr>
            <a:r>
              <a:rPr lang="en-US" sz="2200" dirty="0">
                <a:latin typeface="Arial" panose="020B0604020202020204" pitchFamily="34" charset="0"/>
                <a:cs typeface="Arial" panose="020B0604020202020204" pitchFamily="34" charset="0"/>
              </a:rPr>
              <a:t>Incident investigation and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emergency preparedness</a:t>
            </a:r>
          </a:p>
          <a:p>
            <a:pPr lvl="1">
              <a:spcAft>
                <a:spcPts val="1000"/>
              </a:spcAft>
            </a:pPr>
            <a:r>
              <a:rPr lang="en-US" sz="2200" dirty="0">
                <a:latin typeface="Arial" panose="020B0604020202020204" pitchFamily="34" charset="0"/>
                <a:cs typeface="Arial" panose="020B0604020202020204" pitchFamily="34" charset="0"/>
              </a:rPr>
              <a:t>Business case of safety</a:t>
            </a:r>
          </a:p>
          <a:p>
            <a:pPr marL="0" indent="0">
              <a:buNone/>
            </a:pPr>
            <a:endParaRPr lang="en-US" sz="2400" dirty="0"/>
          </a:p>
        </p:txBody>
      </p:sp>
      <p:sp>
        <p:nvSpPr>
          <p:cNvPr id="5" name="Freeform 4">
            <a:extLst>
              <a:ext uri="{FF2B5EF4-FFF2-40B4-BE49-F238E27FC236}">
                <a16:creationId xmlns:a16="http://schemas.microsoft.com/office/drawing/2014/main" id="{2CBA5BDA-D3CD-4F4D-BCAD-D30DC6C6B31C}"/>
              </a:ext>
            </a:extLst>
          </p:cNvPr>
          <p:cNvSpPr>
            <a:spLocks noChangeAspect="1"/>
          </p:cNvSpPr>
          <p:nvPr/>
        </p:nvSpPr>
        <p:spPr>
          <a:xfrm>
            <a:off x="4825695" y="-27297"/>
            <a:ext cx="7366305" cy="6309360"/>
          </a:xfrm>
          <a:custGeom>
            <a:avLst/>
            <a:gdLst>
              <a:gd name="connsiteX0" fmla="*/ 1801504 w 6086901"/>
              <a:gd name="connsiteY0" fmla="*/ 13648 h 6318914"/>
              <a:gd name="connsiteX1" fmla="*/ 0 w 6086901"/>
              <a:gd name="connsiteY1" fmla="*/ 6318914 h 6318914"/>
              <a:gd name="connsiteX2" fmla="*/ 6086901 w 6086901"/>
              <a:gd name="connsiteY2" fmla="*/ 6305266 h 6318914"/>
              <a:gd name="connsiteX3" fmla="*/ 6086901 w 6086901"/>
              <a:gd name="connsiteY3" fmla="*/ 0 h 6318914"/>
              <a:gd name="connsiteX4" fmla="*/ 1801504 w 6086901"/>
              <a:gd name="connsiteY4" fmla="*/ 13648 h 6318914"/>
              <a:gd name="connsiteX0" fmla="*/ 1801504 w 6223379"/>
              <a:gd name="connsiteY0" fmla="*/ 13648 h 6318914"/>
              <a:gd name="connsiteX1" fmla="*/ 0 w 6223379"/>
              <a:gd name="connsiteY1" fmla="*/ 6318914 h 6318914"/>
              <a:gd name="connsiteX2" fmla="*/ 6086901 w 6223379"/>
              <a:gd name="connsiteY2" fmla="*/ 6305266 h 6318914"/>
              <a:gd name="connsiteX3" fmla="*/ 6223379 w 6223379"/>
              <a:gd name="connsiteY3" fmla="*/ 0 h 6318914"/>
              <a:gd name="connsiteX4" fmla="*/ 1801504 w 6223379"/>
              <a:gd name="connsiteY4" fmla="*/ 13648 h 6318914"/>
              <a:gd name="connsiteX0" fmla="*/ 1801504 w 6223379"/>
              <a:gd name="connsiteY0" fmla="*/ 13648 h 6318914"/>
              <a:gd name="connsiteX1" fmla="*/ 0 w 6223379"/>
              <a:gd name="connsiteY1" fmla="*/ 6318914 h 6318914"/>
              <a:gd name="connsiteX2" fmla="*/ 6223379 w 6223379"/>
              <a:gd name="connsiteY2" fmla="*/ 6318914 h 6318914"/>
              <a:gd name="connsiteX3" fmla="*/ 6223379 w 6223379"/>
              <a:gd name="connsiteY3" fmla="*/ 0 h 6318914"/>
              <a:gd name="connsiteX4" fmla="*/ 1801504 w 6223379"/>
              <a:gd name="connsiteY4" fmla="*/ 13648 h 6318914"/>
              <a:gd name="connsiteX0" fmla="*/ 2643211 w 6223379"/>
              <a:gd name="connsiteY0" fmla="*/ 27316 h 6318914"/>
              <a:gd name="connsiteX1" fmla="*/ 0 w 6223379"/>
              <a:gd name="connsiteY1" fmla="*/ 6318914 h 6318914"/>
              <a:gd name="connsiteX2" fmla="*/ 6223379 w 6223379"/>
              <a:gd name="connsiteY2" fmla="*/ 6318914 h 6318914"/>
              <a:gd name="connsiteX3" fmla="*/ 6223379 w 6223379"/>
              <a:gd name="connsiteY3" fmla="*/ 0 h 6318914"/>
              <a:gd name="connsiteX4" fmla="*/ 2643211 w 6223379"/>
              <a:gd name="connsiteY4" fmla="*/ 27316 h 631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6318914">
                <a:moveTo>
                  <a:pt x="2643211" y="27316"/>
                </a:moveTo>
                <a:lnTo>
                  <a:pt x="0" y="6318914"/>
                </a:lnTo>
                <a:lnTo>
                  <a:pt x="6223379" y="6318914"/>
                </a:lnTo>
                <a:lnTo>
                  <a:pt x="6223379" y="0"/>
                </a:lnTo>
                <a:lnTo>
                  <a:pt x="2643211" y="27316"/>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929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AF08C45-63D1-6245-902E-1EE34DE0ED14}"/>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81CAB5E7-4799-5A41-872B-887EF156A072}"/>
              </a:ext>
            </a:extLst>
          </p:cNvPr>
          <p:cNvSpPr txBox="1">
            <a:spLocks/>
          </p:cNvSpPr>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Job Titles and Duties</a:t>
            </a:r>
          </a:p>
        </p:txBody>
      </p:sp>
      <p:sp>
        <p:nvSpPr>
          <p:cNvPr id="5" name="Content Placeholder 4">
            <a:extLst>
              <a:ext uri="{FF2B5EF4-FFF2-40B4-BE49-F238E27FC236}">
                <a16:creationId xmlns:a16="http://schemas.microsoft.com/office/drawing/2014/main" id="{A8112B07-A2CC-5A41-85AF-AD6EA7186CD1}"/>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cs typeface="Arial" panose="020B0604020202020204" pitchFamily="34" charset="0"/>
            </a:endParaRPr>
          </a:p>
        </p:txBody>
      </p:sp>
      <p:sp>
        <p:nvSpPr>
          <p:cNvPr id="6" name="Content Placeholder 2">
            <a:extLst>
              <a:ext uri="{FF2B5EF4-FFF2-40B4-BE49-F238E27FC236}">
                <a16:creationId xmlns:a16="http://schemas.microsoft.com/office/drawing/2014/main" id="{9F2DA8CE-878F-2D45-B933-761019775AE3}"/>
              </a:ext>
            </a:extLst>
          </p:cNvPr>
          <p:cNvSpPr txBox="1">
            <a:spLocks/>
          </p:cNvSpPr>
          <p:nvPr/>
        </p:nvSpPr>
        <p:spPr>
          <a:xfrm>
            <a:off x="689957" y="2922012"/>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b="1" dirty="0">
                <a:solidFill>
                  <a:schemeClr val="bg1"/>
                </a:solidFill>
                <a:latin typeface="Arial" panose="020B0604020202020204" pitchFamily="34" charset="0"/>
                <a:cs typeface="Arial" panose="020B0604020202020204" pitchFamily="34" charset="0"/>
              </a:rPr>
              <a:t>Site Safety Manager </a:t>
            </a:r>
          </a:p>
          <a:p>
            <a:pPr marL="342900" indent="-342900"/>
            <a:r>
              <a:rPr lang="en-US" sz="2000" b="1" dirty="0">
                <a:solidFill>
                  <a:schemeClr val="bg1"/>
                </a:solidFill>
                <a:latin typeface="Arial" panose="020B0604020202020204" pitchFamily="34" charset="0"/>
                <a:cs typeface="Arial" panose="020B0604020202020204" pitchFamily="34" charset="0"/>
              </a:rPr>
              <a:t>Project Safety Manager </a:t>
            </a:r>
          </a:p>
          <a:p>
            <a:pPr marL="342900" indent="-342900"/>
            <a:r>
              <a:rPr lang="en-US" sz="2000" b="1" dirty="0">
                <a:solidFill>
                  <a:schemeClr val="bg1"/>
                </a:solidFill>
                <a:latin typeface="Arial" panose="020B0604020202020204" pitchFamily="34" charset="0"/>
                <a:cs typeface="Arial" panose="020B0604020202020204" pitchFamily="34" charset="0"/>
              </a:rPr>
              <a:t>Safety &amp; Security Manager </a:t>
            </a:r>
          </a:p>
          <a:p>
            <a:pPr marL="342900" indent="-342900"/>
            <a:r>
              <a:rPr lang="en-US" sz="2000" b="1" dirty="0">
                <a:solidFill>
                  <a:schemeClr val="bg1"/>
                </a:solidFill>
                <a:latin typeface="Arial" panose="020B0604020202020204" pitchFamily="34" charset="0"/>
                <a:cs typeface="Arial" panose="020B0604020202020204" pitchFamily="34" charset="0"/>
              </a:rPr>
              <a:t>Human Resource/Risk Management/Environmental Manager </a:t>
            </a:r>
          </a:p>
          <a:p>
            <a:pPr marL="342900" indent="-342900"/>
            <a:r>
              <a:rPr lang="en-US" sz="2000" b="1" dirty="0">
                <a:solidFill>
                  <a:schemeClr val="bg1"/>
                </a:solidFill>
                <a:latin typeface="Arial" panose="020B0604020202020204" pitchFamily="34" charset="0"/>
                <a:cs typeface="Arial" panose="020B0604020202020204" pitchFamily="34" charset="0"/>
              </a:rPr>
              <a:t>Facilities Manager </a:t>
            </a:r>
          </a:p>
          <a:p>
            <a:pPr marL="342900" indent="-342900"/>
            <a:r>
              <a:rPr lang="en-US" sz="2000" b="1" dirty="0">
                <a:solidFill>
                  <a:schemeClr val="bg1"/>
                </a:solidFill>
                <a:latin typeface="Arial" panose="020B0604020202020204" pitchFamily="34" charset="0"/>
                <a:cs typeface="Arial" panose="020B0604020202020204" pitchFamily="34" charset="0"/>
              </a:rPr>
              <a:t>Operations Manager </a:t>
            </a:r>
          </a:p>
          <a:p>
            <a:pPr marL="342900" indent="-342900"/>
            <a:r>
              <a:rPr lang="en-US" sz="2000" b="1" dirty="0">
                <a:solidFill>
                  <a:schemeClr val="bg1"/>
                </a:solidFill>
                <a:latin typeface="Arial" panose="020B0604020202020204" pitchFamily="34" charset="0"/>
                <a:cs typeface="Arial" panose="020B0604020202020204" pitchFamily="34" charset="0"/>
              </a:rPr>
              <a:t>CEO or COO, Director-level,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VP-level jobs </a:t>
            </a:r>
          </a:p>
        </p:txBody>
      </p:sp>
      <p:sp>
        <p:nvSpPr>
          <p:cNvPr id="7" name="Content Placeholder 2">
            <a:extLst>
              <a:ext uri="{FF2B5EF4-FFF2-40B4-BE49-F238E27FC236}">
                <a16:creationId xmlns:a16="http://schemas.microsoft.com/office/drawing/2014/main" id="{D9E24C27-D3C9-7247-B0C7-4725743245BF}"/>
              </a:ext>
            </a:extLst>
          </p:cNvPr>
          <p:cNvSpPr txBox="1">
            <a:spLocks/>
          </p:cNvSpPr>
          <p:nvPr/>
        </p:nvSpPr>
        <p:spPr>
          <a:xfrm>
            <a:off x="6035332" y="2883770"/>
            <a:ext cx="54822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latin typeface="Arial" panose="020B0604020202020204" pitchFamily="34" charset="0"/>
                <a:cs typeface="Arial" panose="020B0604020202020204" pitchFamily="34" charset="0"/>
              </a:rPr>
              <a:t>Analyze SH&amp;E risk</a:t>
            </a:r>
          </a:p>
          <a:p>
            <a:r>
              <a:rPr lang="en-US" sz="2000" b="1" dirty="0">
                <a:solidFill>
                  <a:schemeClr val="bg1"/>
                </a:solidFill>
                <a:latin typeface="Arial" panose="020B0604020202020204" pitchFamily="34" charset="0"/>
                <a:cs typeface="Arial" panose="020B0604020202020204" pitchFamily="34" charset="0"/>
              </a:rPr>
              <a:t>Apply hierarchy of controls to various types of hazards </a:t>
            </a:r>
          </a:p>
          <a:p>
            <a:r>
              <a:rPr lang="en-US" sz="2000" b="1" dirty="0">
                <a:solidFill>
                  <a:schemeClr val="bg1"/>
                </a:solidFill>
                <a:latin typeface="Arial" panose="020B0604020202020204" pitchFamily="34" charset="0"/>
                <a:cs typeface="Arial" panose="020B0604020202020204" pitchFamily="34" charset="0"/>
              </a:rPr>
              <a:t>Recognize unsafe conditions or acts that can cause slips, trips, and falls</a:t>
            </a:r>
          </a:p>
          <a:p>
            <a:r>
              <a:rPr lang="en-US" sz="2000" b="1" dirty="0">
                <a:solidFill>
                  <a:schemeClr val="bg1"/>
                </a:solidFill>
                <a:latin typeface="Arial" panose="020B0604020202020204" pitchFamily="34" charset="0"/>
                <a:cs typeface="Arial" panose="020B0604020202020204" pitchFamily="34" charset="0"/>
              </a:rPr>
              <a:t>Calculate incident and injury rates</a:t>
            </a:r>
          </a:p>
          <a:p>
            <a:r>
              <a:rPr lang="en-US" sz="2000" b="1" dirty="0">
                <a:solidFill>
                  <a:schemeClr val="bg1"/>
                </a:solidFill>
                <a:latin typeface="Arial" panose="020B0604020202020204" pitchFamily="34" charset="0"/>
                <a:cs typeface="Arial" panose="020B0604020202020204" pitchFamily="34" charset="0"/>
              </a:rPr>
              <a:t>Interpret cost/benefit analysis</a:t>
            </a:r>
          </a:p>
          <a:p>
            <a:r>
              <a:rPr lang="en-US" sz="2000" b="1" dirty="0">
                <a:solidFill>
                  <a:schemeClr val="bg1"/>
                </a:solidFill>
                <a:latin typeface="Arial" panose="020B0604020202020204" pitchFamily="34" charset="0"/>
                <a:cs typeface="Arial" panose="020B0604020202020204" pitchFamily="34" charset="0"/>
              </a:rPr>
              <a:t>Interpret leading and lagging indicators</a:t>
            </a:r>
          </a:p>
          <a:p>
            <a:pPr>
              <a:spcAft>
                <a:spcPts val="1000"/>
              </a:spcAft>
            </a:pPr>
            <a:endParaRPr lang="en-US" dirty="0"/>
          </a:p>
        </p:txBody>
      </p:sp>
      <p:sp>
        <p:nvSpPr>
          <p:cNvPr id="8" name="Rectangle 7">
            <a:extLst>
              <a:ext uri="{FF2B5EF4-FFF2-40B4-BE49-F238E27FC236}">
                <a16:creationId xmlns:a16="http://schemas.microsoft.com/office/drawing/2014/main" id="{F3287E77-77A8-8D48-ACC0-A64203A65693}"/>
              </a:ext>
            </a:extLst>
          </p:cNvPr>
          <p:cNvSpPr/>
          <p:nvPr/>
        </p:nvSpPr>
        <p:spPr>
          <a:xfrm>
            <a:off x="838200" y="2113294"/>
            <a:ext cx="4620904"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487BB9-7D88-734B-902D-2525A6914C08}"/>
              </a:ext>
            </a:extLst>
          </p:cNvPr>
          <p:cNvSpPr txBox="1"/>
          <p:nvPr/>
        </p:nvSpPr>
        <p:spPr>
          <a:xfrm>
            <a:off x="838200" y="2196603"/>
            <a:ext cx="4620904"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TITLES</a:t>
            </a:r>
          </a:p>
          <a:p>
            <a:pPr algn="ctr"/>
            <a:endParaRPr lang="en-US" dirty="0"/>
          </a:p>
        </p:txBody>
      </p:sp>
      <p:sp>
        <p:nvSpPr>
          <p:cNvPr id="10" name="Rectangle 9">
            <a:extLst>
              <a:ext uri="{FF2B5EF4-FFF2-40B4-BE49-F238E27FC236}">
                <a16:creationId xmlns:a16="http://schemas.microsoft.com/office/drawing/2014/main" id="{B39A094B-A7F4-8742-8EC3-C425C0AD68DC}"/>
              </a:ext>
            </a:extLst>
          </p:cNvPr>
          <p:cNvSpPr/>
          <p:nvPr/>
        </p:nvSpPr>
        <p:spPr>
          <a:xfrm>
            <a:off x="6059612" y="2113294"/>
            <a:ext cx="5090612"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FD2540-08BE-CF4B-B543-F9EDF3ECB52E}"/>
              </a:ext>
            </a:extLst>
          </p:cNvPr>
          <p:cNvSpPr txBox="1"/>
          <p:nvPr/>
        </p:nvSpPr>
        <p:spPr>
          <a:xfrm>
            <a:off x="6059612" y="2210251"/>
            <a:ext cx="509061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DUTIES</a:t>
            </a:r>
          </a:p>
          <a:p>
            <a:pPr algn="ctr"/>
            <a:endParaRPr lang="en-US" dirty="0"/>
          </a:p>
        </p:txBody>
      </p:sp>
    </p:spTree>
    <p:extLst>
      <p:ext uri="{BB962C8B-B14F-4D97-AF65-F5344CB8AC3E}">
        <p14:creationId xmlns:p14="http://schemas.microsoft.com/office/powerpoint/2010/main" val="1818441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6">
            <a:extLst>
              <a:ext uri="{FF2B5EF4-FFF2-40B4-BE49-F238E27FC236}">
                <a16:creationId xmlns:a16="http://schemas.microsoft.com/office/drawing/2014/main" id="{47B36583-8B1E-474B-ABEE-1BD397CBE635}"/>
              </a:ext>
            </a:extLst>
          </p:cNvPr>
          <p:cNvGraphicFramePr>
            <a:graphicFrameLocks/>
          </p:cNvGraphicFramePr>
          <p:nvPr>
            <p:extLst>
              <p:ext uri="{D42A27DB-BD31-4B8C-83A1-F6EECF244321}">
                <p14:modId xmlns:p14="http://schemas.microsoft.com/office/powerpoint/2010/main" val="3113250725"/>
              </p:ext>
            </p:extLst>
          </p:nvPr>
        </p:nvGraphicFramePr>
        <p:xfrm>
          <a:off x="838200" y="1739945"/>
          <a:ext cx="10515054" cy="4160752"/>
        </p:xfrm>
        <a:graphic>
          <a:graphicData uri="http://schemas.openxmlformats.org/drawingml/2006/table">
            <a:tbl>
              <a:tblPr firstRow="1" bandRow="1">
                <a:tableStyleId>{7DF18680-E054-41AD-8BC1-D1AEF772440D}</a:tableStyleId>
              </a:tblPr>
              <a:tblGrid>
                <a:gridCol w="3505018">
                  <a:extLst>
                    <a:ext uri="{9D8B030D-6E8A-4147-A177-3AD203B41FA5}">
                      <a16:colId xmlns:a16="http://schemas.microsoft.com/office/drawing/2014/main" val="296303710"/>
                    </a:ext>
                  </a:extLst>
                </a:gridCol>
                <a:gridCol w="3505018">
                  <a:extLst>
                    <a:ext uri="{9D8B030D-6E8A-4147-A177-3AD203B41FA5}">
                      <a16:colId xmlns:a16="http://schemas.microsoft.com/office/drawing/2014/main" val="2262546939"/>
                    </a:ext>
                  </a:extLst>
                </a:gridCol>
                <a:gridCol w="3505018">
                  <a:extLst>
                    <a:ext uri="{9D8B030D-6E8A-4147-A177-3AD203B41FA5}">
                      <a16:colId xmlns:a16="http://schemas.microsoft.com/office/drawing/2014/main" val="3185630515"/>
                    </a:ext>
                  </a:extLst>
                </a:gridCol>
              </a:tblGrid>
              <a:tr h="483009">
                <a:tc>
                  <a:txBody>
                    <a:bodyPr/>
                    <a:lstStyle/>
                    <a:p>
                      <a:pPr algn="ctr"/>
                      <a:r>
                        <a:rPr lang="en-US" sz="2200" dirty="0">
                          <a:latin typeface="Arial" panose="020B0604020202020204" pitchFamily="34" charset="0"/>
                          <a:cs typeface="Arial" panose="020B0604020202020204" pitchFamily="34" charset="0"/>
                        </a:rPr>
                        <a:t>Senior Safety Staff</a:t>
                      </a:r>
                      <a:endParaRPr lang="en-US" sz="2200" dirty="0">
                        <a:solidFill>
                          <a:sysClr val="windowText" lastClr="000000"/>
                        </a:solidFill>
                        <a:latin typeface="Arial" panose="020B0604020202020204" pitchFamily="34" charset="0"/>
                        <a:cs typeface="Arial" panose="020B0604020202020204" pitchFamily="34" charset="0"/>
                      </a:endParaRPr>
                    </a:p>
                  </a:txBody>
                  <a:tcPr marL="95012" marR="95012">
                    <a:solidFill>
                      <a:srgbClr val="64784E"/>
                    </a:solidFill>
                  </a:tcPr>
                </a:tc>
                <a:tc>
                  <a:txBody>
                    <a:bodyPr/>
                    <a:lstStyle/>
                    <a:p>
                      <a:pPr algn="ctr"/>
                      <a:r>
                        <a:rPr lang="en-US" sz="2200" dirty="0">
                          <a:latin typeface="Arial" panose="020B0604020202020204" pitchFamily="34" charset="0"/>
                          <a:cs typeface="Arial" panose="020B0604020202020204" pitchFamily="34" charset="0"/>
                        </a:rPr>
                        <a:t>Safety Managers</a:t>
                      </a:r>
                      <a:endParaRPr lang="en-US" sz="2200" dirty="0">
                        <a:solidFill>
                          <a:sysClr val="windowText" lastClr="000000"/>
                        </a:solidFill>
                        <a:latin typeface="Arial" panose="020B0604020202020204" pitchFamily="34" charset="0"/>
                        <a:cs typeface="Arial" panose="020B0604020202020204" pitchFamily="34" charset="0"/>
                      </a:endParaRPr>
                    </a:p>
                  </a:txBody>
                  <a:tcPr marL="95012" marR="95012">
                    <a:solidFill>
                      <a:srgbClr val="64784E"/>
                    </a:solidFill>
                  </a:tcPr>
                </a:tc>
                <a:tc>
                  <a:txBody>
                    <a:bodyPr/>
                    <a:lstStyle/>
                    <a:p>
                      <a:pPr algn="ctr"/>
                      <a:r>
                        <a:rPr lang="en-US" sz="2200" dirty="0">
                          <a:latin typeface="Arial" panose="020B0604020202020204" pitchFamily="34" charset="0"/>
                          <a:cs typeface="Arial" panose="020B0604020202020204" pitchFamily="34" charset="0"/>
                        </a:rPr>
                        <a:t>Frontline Supervisors</a:t>
                      </a:r>
                      <a:endParaRPr lang="en-US" sz="2200" dirty="0">
                        <a:solidFill>
                          <a:sysClr val="windowText" lastClr="000000"/>
                        </a:solidFill>
                        <a:latin typeface="Arial" panose="020B0604020202020204" pitchFamily="34" charset="0"/>
                        <a:cs typeface="Arial" panose="020B0604020202020204" pitchFamily="34" charset="0"/>
                      </a:endParaRPr>
                    </a:p>
                  </a:txBody>
                  <a:tcPr marL="95012" marR="95012">
                    <a:solidFill>
                      <a:srgbClr val="64784E"/>
                    </a:solidFill>
                  </a:tcPr>
                </a:tc>
                <a:extLst>
                  <a:ext uri="{0D108BD9-81ED-4DB2-BD59-A6C34878D82A}">
                    <a16:rowId xmlns:a16="http://schemas.microsoft.com/office/drawing/2014/main" val="4280786114"/>
                  </a:ext>
                </a:extLst>
              </a:tr>
              <a:tr h="774246">
                <a:tc>
                  <a:txBody>
                    <a:bodyPr/>
                    <a:lstStyle/>
                    <a:p>
                      <a:pPr algn="ctr"/>
                      <a:r>
                        <a:rPr lang="en-US" sz="2000" dirty="0">
                          <a:latin typeface="Arial" panose="020B0604020202020204" pitchFamily="34" charset="0"/>
                          <a:cs typeface="Arial" panose="020B0604020202020204" pitchFamily="34" charset="0"/>
                        </a:rPr>
                        <a:t>Formulates organizational safety strategy</a:t>
                      </a:r>
                    </a:p>
                  </a:txBody>
                  <a:tcPr marL="95012" marR="95012">
                    <a:solidFill>
                      <a:srgbClr val="A5AD94">
                        <a:alpha val="69875"/>
                      </a:srgbClr>
                    </a:solidFill>
                  </a:tcPr>
                </a:tc>
                <a:tc>
                  <a:txBody>
                    <a:bodyPr/>
                    <a:lstStyle/>
                    <a:p>
                      <a:pPr algn="ctr"/>
                      <a:r>
                        <a:rPr lang="en-US" sz="2000" dirty="0">
                          <a:latin typeface="Arial" panose="020B0604020202020204" pitchFamily="34" charset="0"/>
                          <a:cs typeface="Arial" panose="020B0604020202020204" pitchFamily="34" charset="0"/>
                        </a:rPr>
                        <a:t>Implement/oversee SH&amp;E programs</a:t>
                      </a:r>
                    </a:p>
                  </a:txBody>
                  <a:tcPr marL="95012" marR="95012">
                    <a:solidFill>
                      <a:srgbClr val="A5AD94">
                        <a:alpha val="69875"/>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Develops basic programmatic training programs</a:t>
                      </a:r>
                    </a:p>
                  </a:txBody>
                  <a:tcPr marL="95012" marR="95012">
                    <a:solidFill>
                      <a:srgbClr val="A5AD94">
                        <a:alpha val="69875"/>
                      </a:srgbClr>
                    </a:solidFill>
                  </a:tcPr>
                </a:tc>
                <a:extLst>
                  <a:ext uri="{0D108BD9-81ED-4DB2-BD59-A6C34878D82A}">
                    <a16:rowId xmlns:a16="http://schemas.microsoft.com/office/drawing/2014/main" val="1669321676"/>
                  </a:ext>
                </a:extLst>
              </a:tr>
              <a:tr h="1361263">
                <a:tc>
                  <a:txBody>
                    <a:bodyPr/>
                    <a:lstStyle/>
                    <a:p>
                      <a:pPr algn="ctr"/>
                      <a:r>
                        <a:rPr lang="en-US" sz="2000" dirty="0">
                          <a:latin typeface="Arial" panose="020B0604020202020204" pitchFamily="34" charset="0"/>
                          <a:cs typeface="Arial" panose="020B0604020202020204" pitchFamily="34" charset="0"/>
                        </a:rPr>
                        <a:t>Evaluates and demonstrates </a:t>
                      </a:r>
                      <a:r>
                        <a:rPr lang="en-US" sz="2000" kern="1200" dirty="0">
                          <a:effectLst/>
                          <a:latin typeface="Arial" panose="020B0604020202020204" pitchFamily="34" charset="0"/>
                          <a:cs typeface="Arial" panose="020B0604020202020204" pitchFamily="34" charset="0"/>
                        </a:rPr>
                        <a:t>the positive impact of safety programs to the organization</a:t>
                      </a:r>
                      <a:endParaRPr lang="en-US" sz="2000" dirty="0">
                        <a:latin typeface="Arial" panose="020B0604020202020204" pitchFamily="34" charset="0"/>
                        <a:cs typeface="Arial" panose="020B0604020202020204" pitchFamily="34" charset="0"/>
                      </a:endParaRPr>
                    </a:p>
                  </a:txBody>
                  <a:tcPr marL="95012" marR="95012">
                    <a:solidFill>
                      <a:srgbClr val="A5AD94">
                        <a:alpha val="24711"/>
                      </a:srgbClr>
                    </a:solidFill>
                  </a:tcPr>
                </a:tc>
                <a:tc>
                  <a:txBody>
                    <a:bodyPr/>
                    <a:lstStyle/>
                    <a:p>
                      <a:pPr algn="ctr"/>
                      <a:r>
                        <a:rPr lang="en-US" sz="2000" dirty="0">
                          <a:latin typeface="Arial" panose="020B0604020202020204" pitchFamily="34" charset="0"/>
                          <a:cs typeface="Arial" panose="020B0604020202020204" pitchFamily="34" charset="0"/>
                        </a:rPr>
                        <a:t>Communicates the need for and/or results from a cost/benefit analysis to senior management</a:t>
                      </a:r>
                    </a:p>
                  </a:txBody>
                  <a:tcPr marL="95012" marR="95012">
                    <a:solidFill>
                      <a:srgbClr val="A5AD94">
                        <a:alpha val="2471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Completes required reports that provide data for analysis</a:t>
                      </a:r>
                    </a:p>
                  </a:txBody>
                  <a:tcPr marL="95012" marR="95012">
                    <a:solidFill>
                      <a:srgbClr val="A5AD94">
                        <a:alpha val="24711"/>
                      </a:srgbClr>
                    </a:solidFill>
                  </a:tcPr>
                </a:tc>
                <a:extLst>
                  <a:ext uri="{0D108BD9-81ED-4DB2-BD59-A6C34878D82A}">
                    <a16:rowId xmlns:a16="http://schemas.microsoft.com/office/drawing/2014/main" val="1092318629"/>
                  </a:ext>
                </a:extLst>
              </a:tr>
              <a:tr h="1297270">
                <a:tc>
                  <a:txBody>
                    <a:bodyPr/>
                    <a:lstStyle/>
                    <a:p>
                      <a:pPr algn="ctr"/>
                      <a:r>
                        <a:rPr lang="en-US" sz="2000" dirty="0">
                          <a:latin typeface="Arial" panose="020B0604020202020204" pitchFamily="34" charset="0"/>
                          <a:cs typeface="Arial" panose="020B0604020202020204" pitchFamily="34" charset="0"/>
                        </a:rPr>
                        <a:t>Leads an incident investigation team, conducts Root Cause Analyses (RCA)</a:t>
                      </a:r>
                    </a:p>
                  </a:txBody>
                  <a:tcPr marL="95012" marR="95012">
                    <a:solidFill>
                      <a:srgbClr val="A5AD94">
                        <a:alpha val="70000"/>
                      </a:srgbClr>
                    </a:solidFill>
                  </a:tcPr>
                </a:tc>
                <a:tc>
                  <a:txBody>
                    <a:bodyPr/>
                    <a:lstStyle/>
                    <a:p>
                      <a:pPr algn="ctr"/>
                      <a:r>
                        <a:rPr lang="en-US" sz="2000" dirty="0">
                          <a:latin typeface="Arial" panose="020B0604020202020204" pitchFamily="34" charset="0"/>
                          <a:cs typeface="Arial" panose="020B0604020202020204" pitchFamily="34" charset="0"/>
                        </a:rPr>
                        <a:t>Participates in team, formulates recommendations based on RCA Findings</a:t>
                      </a:r>
                    </a:p>
                  </a:txBody>
                  <a:tcPr marL="95012" marR="95012">
                    <a:solidFill>
                      <a:srgbClr val="A5AD94">
                        <a:alpha val="70000"/>
                      </a:srgbClr>
                    </a:solidFill>
                  </a:tcPr>
                </a:tc>
                <a:tc>
                  <a:txBody>
                    <a:bodyPr/>
                    <a:lstStyle/>
                    <a:p>
                      <a:pPr algn="ctr"/>
                      <a:r>
                        <a:rPr lang="en-US" sz="2000" dirty="0">
                          <a:latin typeface="Arial" panose="020B0604020202020204" pitchFamily="34" charset="0"/>
                          <a:cs typeface="Arial" panose="020B0604020202020204" pitchFamily="34" charset="0"/>
                        </a:rPr>
                        <a:t>Communicates changes in safety procedure based on RCA findings and recommendations</a:t>
                      </a:r>
                    </a:p>
                  </a:txBody>
                  <a:tcPr marL="95012" marR="95012">
                    <a:solidFill>
                      <a:srgbClr val="A5AD94">
                        <a:alpha val="70000"/>
                      </a:srgbClr>
                    </a:solidFill>
                  </a:tcPr>
                </a:tc>
                <a:extLst>
                  <a:ext uri="{0D108BD9-81ED-4DB2-BD59-A6C34878D82A}">
                    <a16:rowId xmlns:a16="http://schemas.microsoft.com/office/drawing/2014/main" val="738040727"/>
                  </a:ext>
                </a:extLst>
              </a:tr>
            </a:tbl>
          </a:graphicData>
        </a:graphic>
      </p:graphicFrame>
      <p:sp>
        <p:nvSpPr>
          <p:cNvPr id="3" name="Text Placeholder 11">
            <a:extLst>
              <a:ext uri="{FF2B5EF4-FFF2-40B4-BE49-F238E27FC236}">
                <a16:creationId xmlns:a16="http://schemas.microsoft.com/office/drawing/2014/main" id="{6BBD7D29-C487-4448-AF41-377277925AED}"/>
              </a:ext>
            </a:extLst>
          </p:cNvPr>
          <p:cNvSpPr txBox="1">
            <a:spLocks/>
          </p:cNvSpPr>
          <p:nvPr/>
        </p:nvSpPr>
        <p:spPr>
          <a:xfrm>
            <a:off x="3363693" y="544691"/>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64784E"/>
                </a:solidFill>
              </a:rPr>
              <a:t>Bridging the Gap</a:t>
            </a:r>
          </a:p>
        </p:txBody>
      </p:sp>
      <p:pic>
        <p:nvPicPr>
          <p:cNvPr id="4" name="Picture 3" descr="Logo&#10;&#10;Description automatically generated with medium confidence">
            <a:extLst>
              <a:ext uri="{FF2B5EF4-FFF2-40B4-BE49-F238E27FC236}">
                <a16:creationId xmlns:a16="http://schemas.microsoft.com/office/drawing/2014/main" id="{7F33B272-CC98-4E41-8756-6CBB506372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800" y="429899"/>
            <a:ext cx="2786440" cy="1076579"/>
          </a:xfrm>
          <a:prstGeom prst="rect">
            <a:avLst/>
          </a:prstGeom>
        </p:spPr>
      </p:pic>
    </p:spTree>
    <p:extLst>
      <p:ext uri="{BB962C8B-B14F-4D97-AF65-F5344CB8AC3E}">
        <p14:creationId xmlns:p14="http://schemas.microsoft.com/office/powerpoint/2010/main" val="2379864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3068E6-EA97-5547-B5D7-597B947DC681}"/>
              </a:ext>
            </a:extLst>
          </p:cNvPr>
          <p:cNvSpPr/>
          <p:nvPr/>
        </p:nvSpPr>
        <p:spPr>
          <a:xfrm>
            <a:off x="0" y="2366266"/>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04A15F-808A-B64D-9014-38E2B6946DBF}"/>
              </a:ext>
            </a:extLst>
          </p:cNvPr>
          <p:cNvSpPr/>
          <p:nvPr/>
        </p:nvSpPr>
        <p:spPr>
          <a:xfrm>
            <a:off x="0" y="292582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518FFC5-B63D-9545-94EF-AA646949EE72}"/>
              </a:ext>
            </a:extLst>
          </p:cNvPr>
          <p:cNvSpPr/>
          <p:nvPr/>
        </p:nvSpPr>
        <p:spPr>
          <a:xfrm>
            <a:off x="0" y="3485382"/>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C4DDF01-9A2F-E340-AD05-2999FAC27C4F}"/>
              </a:ext>
            </a:extLst>
          </p:cNvPr>
          <p:cNvSpPr/>
          <p:nvPr/>
        </p:nvSpPr>
        <p:spPr>
          <a:xfrm>
            <a:off x="0" y="4058588"/>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E6F041-1836-9748-8568-FBC5F0894E38}"/>
              </a:ext>
            </a:extLst>
          </p:cNvPr>
          <p:cNvSpPr/>
          <p:nvPr/>
        </p:nvSpPr>
        <p:spPr>
          <a:xfrm>
            <a:off x="0" y="463179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625C58A-8673-5D40-84CD-C37CDC55B8A9}"/>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5E32585-6D60-6847-A200-342CA0548109}"/>
              </a:ext>
            </a:extLst>
          </p:cNvPr>
          <p:cNvSpPr txBox="1">
            <a:spLocks/>
          </p:cNvSpPr>
          <p:nvPr/>
        </p:nvSpPr>
        <p:spPr>
          <a:xfrm>
            <a:off x="639766" y="2366266"/>
            <a:ext cx="1051559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None/>
            </a:pPr>
            <a:r>
              <a:rPr lang="en-US" b="1" dirty="0">
                <a:latin typeface="Arial" panose="020B0604020202020204" pitchFamily="34" charset="0"/>
                <a:cs typeface="Arial" panose="020B0604020202020204" pitchFamily="34" charset="0"/>
              </a:rPr>
              <a:t>ACCOMPLISHMENT</a:t>
            </a:r>
          </a:p>
          <a:p>
            <a:pPr marL="0" indent="0">
              <a:spcBef>
                <a:spcPts val="0"/>
              </a:spcBef>
              <a:spcAft>
                <a:spcPts val="1400"/>
              </a:spcAft>
              <a:buNone/>
            </a:pPr>
            <a:r>
              <a:rPr lang="en-US" b="1" dirty="0">
                <a:latin typeface="Arial" panose="020B0604020202020204" pitchFamily="34" charset="0"/>
                <a:cs typeface="Arial" panose="020B0604020202020204" pitchFamily="34" charset="0"/>
              </a:rPr>
              <a:t>VALIDATION</a:t>
            </a:r>
            <a:endParaRPr lang="en-US" dirty="0">
              <a:latin typeface="Arial" panose="020B0604020202020204" pitchFamily="34" charset="0"/>
              <a:cs typeface="Arial" panose="020B0604020202020204" pitchFamily="34" charset="0"/>
            </a:endParaRPr>
          </a:p>
          <a:p>
            <a:pPr marL="0" indent="0">
              <a:spcBef>
                <a:spcPts val="0"/>
              </a:spcBef>
              <a:spcAft>
                <a:spcPts val="1400"/>
              </a:spcAft>
              <a:buNone/>
            </a:pPr>
            <a:r>
              <a:rPr lang="en-US" b="1" dirty="0">
                <a:latin typeface="Arial" panose="020B0604020202020204" pitchFamily="34" charset="0"/>
                <a:cs typeface="Arial" panose="020B0604020202020204" pitchFamily="34" charset="0"/>
              </a:rPr>
              <a:t>OPPORTUNITIES</a:t>
            </a:r>
            <a:r>
              <a:rPr lang="en-US" dirty="0">
                <a:latin typeface="Arial" panose="020B0604020202020204" pitchFamily="34" charset="0"/>
                <a:cs typeface="Arial" panose="020B0604020202020204" pitchFamily="34" charset="0"/>
              </a:rPr>
              <a:t> </a:t>
            </a:r>
          </a:p>
          <a:p>
            <a:pPr marL="0" indent="0">
              <a:spcBef>
                <a:spcPts val="0"/>
              </a:spcBef>
              <a:spcAft>
                <a:spcPts val="1400"/>
              </a:spcAft>
              <a:buNone/>
            </a:pPr>
            <a:r>
              <a:rPr lang="en-US" b="1" dirty="0">
                <a:latin typeface="Arial" panose="020B0604020202020204" pitchFamily="34" charset="0"/>
                <a:cs typeface="Arial" panose="020B0604020202020204" pitchFamily="34" charset="0"/>
              </a:rPr>
              <a:t>COMPETITION</a:t>
            </a:r>
          </a:p>
          <a:p>
            <a:pPr marL="0" indent="0">
              <a:spcBef>
                <a:spcPts val="0"/>
              </a:spcBef>
              <a:spcAft>
                <a:spcPts val="1400"/>
              </a:spcAft>
              <a:buNone/>
            </a:pPr>
            <a:r>
              <a:rPr lang="en-US" b="1" dirty="0">
                <a:latin typeface="Arial" panose="020B0604020202020204" pitchFamily="34" charset="0"/>
                <a:cs typeface="Arial" panose="020B0604020202020204" pitchFamily="34" charset="0"/>
              </a:rPr>
              <a:t>RECOGNITION</a:t>
            </a:r>
          </a:p>
          <a:p>
            <a:pPr marL="457200" lvl="1"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9" name="Picture 8" descr="A picture containing person, outdoor, yellow, player&#10;&#10;Description automatically generated">
            <a:extLst>
              <a:ext uri="{FF2B5EF4-FFF2-40B4-BE49-F238E27FC236}">
                <a16:creationId xmlns:a16="http://schemas.microsoft.com/office/drawing/2014/main" id="{F8FE778D-4B9B-024A-A6A4-87F9C7D942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8433" y="804436"/>
            <a:ext cx="7658835" cy="5170824"/>
          </a:xfrm>
          <a:prstGeom prst="rect">
            <a:avLst/>
          </a:prstGeom>
          <a:effectLst>
            <a:softEdge rad="1270000"/>
          </a:effectLst>
        </p:spPr>
      </p:pic>
      <p:sp>
        <p:nvSpPr>
          <p:cNvPr id="10" name="TextBox 9">
            <a:extLst>
              <a:ext uri="{FF2B5EF4-FFF2-40B4-BE49-F238E27FC236}">
                <a16:creationId xmlns:a16="http://schemas.microsoft.com/office/drawing/2014/main" id="{3E8FD822-3A3C-D242-9FA5-49ECC904728B}"/>
              </a:ext>
            </a:extLst>
          </p:cNvPr>
          <p:cNvSpPr txBox="1"/>
          <p:nvPr/>
        </p:nvSpPr>
        <p:spPr>
          <a:xfrm>
            <a:off x="261581" y="5396072"/>
            <a:ext cx="11586949" cy="1215717"/>
          </a:xfrm>
          <a:prstGeom prst="rect">
            <a:avLst/>
          </a:prstGeom>
          <a:noFill/>
        </p:spPr>
        <p:txBody>
          <a:bodyPr wrap="square" rtlCol="0">
            <a:spAutoFit/>
          </a:bodyPr>
          <a:lstStyle/>
          <a:p>
            <a:pPr algn="ctr">
              <a:lnSpc>
                <a:spcPct val="150000"/>
              </a:lnSpc>
              <a:spcAft>
                <a:spcPts val="1200"/>
              </a:spcAft>
            </a:pPr>
            <a:r>
              <a:rPr lang="en-US" sz="3000" b="1" dirty="0">
                <a:solidFill>
                  <a:schemeClr val="accent4">
                    <a:lumMod val="60000"/>
                    <a:lumOff val="40000"/>
                  </a:schemeClr>
                </a:solidFill>
                <a:latin typeface="Arial Black" panose="020B0604020202020204" pitchFamily="34" charset="0"/>
                <a:cs typeface="Arial Black" panose="020B0604020202020204" pitchFamily="34" charset="0"/>
              </a:rPr>
              <a:t>DEMONSTRATES THAT SAFETY IS EVERYBODY’S JOB</a:t>
            </a:r>
          </a:p>
          <a:p>
            <a:endParaRPr lang="en-US" dirty="0"/>
          </a:p>
        </p:txBody>
      </p:sp>
      <p:sp>
        <p:nvSpPr>
          <p:cNvPr id="11" name="Text Placeholder 11">
            <a:extLst>
              <a:ext uri="{FF2B5EF4-FFF2-40B4-BE49-F238E27FC236}">
                <a16:creationId xmlns:a16="http://schemas.microsoft.com/office/drawing/2014/main" id="{42B9C931-42B7-2646-AC09-3C9D75B5E3F9}"/>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211192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496BFF-43BA-024D-B54D-E80434EF7F81}"/>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A2502023-EF5E-604A-9B60-6D556C1493A9}"/>
              </a:ext>
            </a:extLst>
          </p:cNvPr>
          <p:cNvSpPr txBox="1">
            <a:spLocks/>
          </p:cNvSpPr>
          <p:nvPr/>
        </p:nvSpPr>
        <p:spPr>
          <a:xfrm>
            <a:off x="618523" y="2031405"/>
            <a:ext cx="5127184" cy="3755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defRPr/>
            </a:pPr>
            <a:r>
              <a:rPr lang="en-US" sz="2200" b="1" dirty="0">
                <a:solidFill>
                  <a:schemeClr val="bg1"/>
                </a:solidFill>
                <a:latin typeface="Arial" panose="020B0604020202020204" pitchFamily="34" charset="0"/>
                <a:cs typeface="Arial" panose="020B0604020202020204" pitchFamily="34" charset="0"/>
              </a:rPr>
              <a:t>Employers and Owners</a:t>
            </a:r>
          </a:p>
          <a:p>
            <a:pPr marL="342900" indent="-342900">
              <a:defRPr/>
            </a:pPr>
            <a:r>
              <a:rPr lang="en-US" sz="2000" dirty="0">
                <a:solidFill>
                  <a:schemeClr val="bg1"/>
                </a:solidFill>
                <a:latin typeface="Arial" panose="020B0604020202020204" pitchFamily="34" charset="0"/>
                <a:cs typeface="Arial" panose="020B0604020202020204" pitchFamily="34" charset="0"/>
              </a:rPr>
              <a:t>Helpful in selecting qualified safety professional</a:t>
            </a:r>
          </a:p>
          <a:p>
            <a:pPr marL="342900" indent="-342900">
              <a:defRPr/>
            </a:pPr>
            <a:r>
              <a:rPr lang="en-US" sz="2000" dirty="0">
                <a:solidFill>
                  <a:schemeClr val="bg1"/>
                </a:solidFill>
                <a:latin typeface="Arial" panose="020B0604020202020204" pitchFamily="34" charset="0"/>
                <a:cs typeface="Arial" panose="020B0604020202020204" pitchFamily="34" charset="0"/>
              </a:rPr>
              <a:t>Improves safety in the workplace through increased competence and confidence</a:t>
            </a:r>
          </a:p>
          <a:p>
            <a:pPr marL="342900" indent="-342900">
              <a:defRPr/>
            </a:pPr>
            <a:r>
              <a:rPr lang="en-US" sz="2000" dirty="0">
                <a:solidFill>
                  <a:schemeClr val="bg1"/>
                </a:solidFill>
                <a:latin typeface="Arial" panose="020B0604020202020204" pitchFamily="34" charset="0"/>
                <a:cs typeface="Arial" panose="020B0604020202020204" pitchFamily="34" charset="0"/>
              </a:rPr>
              <a:t>Increases public confidence in the employer’s safety program</a:t>
            </a:r>
          </a:p>
          <a:p>
            <a:pPr marL="342900" indent="-342900">
              <a:defRPr/>
            </a:pPr>
            <a:r>
              <a:rPr lang="en-US" sz="2000" dirty="0">
                <a:solidFill>
                  <a:schemeClr val="bg1"/>
                </a:solidFill>
                <a:latin typeface="Arial" panose="020B0604020202020204" pitchFamily="34" charset="0"/>
                <a:cs typeface="Arial" panose="020B0604020202020204" pitchFamily="34" charset="0"/>
              </a:rPr>
              <a:t>Enhances profitability and quality by reducing accidents, illnesses, and insurance claims</a:t>
            </a:r>
          </a:p>
          <a:p>
            <a:pPr marL="0" indent="0">
              <a:buNone/>
            </a:pPr>
            <a:endParaRPr lang="en-US" sz="2400" dirty="0"/>
          </a:p>
        </p:txBody>
      </p:sp>
      <p:sp>
        <p:nvSpPr>
          <p:cNvPr id="4" name="Text Placeholder 11">
            <a:extLst>
              <a:ext uri="{FF2B5EF4-FFF2-40B4-BE49-F238E27FC236}">
                <a16:creationId xmlns:a16="http://schemas.microsoft.com/office/drawing/2014/main" id="{596C5C8B-888E-204E-9B46-BDA156E6A2DF}"/>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pic>
        <p:nvPicPr>
          <p:cNvPr id="5" name="Picture 4" descr="A person in a suit talking to a group of people wearing safety vests&#10;&#10;Description automatically generated with medium confidence">
            <a:extLst>
              <a:ext uri="{FF2B5EF4-FFF2-40B4-BE49-F238E27FC236}">
                <a16:creationId xmlns:a16="http://schemas.microsoft.com/office/drawing/2014/main" id="{8F6B3D98-F6F1-4B4B-8138-7C0903FE7E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37018" y="1734665"/>
            <a:ext cx="6940249" cy="4541444"/>
          </a:xfrm>
          <a:prstGeom prst="rect">
            <a:avLst/>
          </a:prstGeom>
          <a:effectLst>
            <a:softEdge rad="484137"/>
          </a:effectLst>
        </p:spPr>
      </p:pic>
    </p:spTree>
    <p:extLst>
      <p:ext uri="{BB962C8B-B14F-4D97-AF65-F5344CB8AC3E}">
        <p14:creationId xmlns:p14="http://schemas.microsoft.com/office/powerpoint/2010/main" val="1672641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08741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80583" y="-91180"/>
            <a:ext cx="6403010" cy="6403010"/>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3581582951"/>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1731</TotalTime>
  <Words>3358</Words>
  <Application>Microsoft Office PowerPoint</Application>
  <PresentationFormat>Widescreen</PresentationFormat>
  <Paragraphs>313</Paragraphs>
  <Slides>24</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Museo Sans 300</vt:lpstr>
      <vt:lpstr>Arial Black</vt:lpstr>
      <vt:lpstr>Calibri Light</vt:lpstr>
      <vt:lpstr>Arial</vt:lpstr>
      <vt:lpstr>Calibri</vt:lpstr>
      <vt:lpstr>Museo Sans 700</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188</cp:revision>
  <dcterms:created xsi:type="dcterms:W3CDTF">2017-11-01T12:09:12Z</dcterms:created>
  <dcterms:modified xsi:type="dcterms:W3CDTF">2022-01-26T14:52:21Z</dcterms:modified>
</cp:coreProperties>
</file>