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24"/>
  </p:notesMasterIdLst>
  <p:handoutMasterIdLst>
    <p:handoutMasterId r:id="rId25"/>
  </p:handoutMasterIdLst>
  <p:sldIdLst>
    <p:sldId id="256" r:id="rId2"/>
    <p:sldId id="710" r:id="rId3"/>
    <p:sldId id="711" r:id="rId4"/>
    <p:sldId id="712" r:id="rId5"/>
    <p:sldId id="713" r:id="rId6"/>
    <p:sldId id="714" r:id="rId7"/>
    <p:sldId id="715" r:id="rId8"/>
    <p:sldId id="688" r:id="rId9"/>
    <p:sldId id="689" r:id="rId10"/>
    <p:sldId id="690" r:id="rId11"/>
    <p:sldId id="717" r:id="rId12"/>
    <p:sldId id="608" r:id="rId13"/>
    <p:sldId id="718" r:id="rId14"/>
    <p:sldId id="610" r:id="rId15"/>
    <p:sldId id="721" r:id="rId16"/>
    <p:sldId id="719" r:id="rId17"/>
    <p:sldId id="704" r:id="rId18"/>
    <p:sldId id="720" r:id="rId19"/>
    <p:sldId id="700" r:id="rId20"/>
    <p:sldId id="609" r:id="rId21"/>
    <p:sldId id="633" r:id="rId22"/>
    <p:sldId id="603" r:id="rId23"/>
  </p:sldIdLst>
  <p:sldSz cx="12192000" cy="6858000"/>
  <p:notesSz cx="6858000" cy="9144000"/>
  <p:embeddedFontLst>
    <p:embeddedFont>
      <p:font typeface="Arial Black" panose="020B0A04020102020204" pitchFamily="34" charset="0"/>
      <p:bold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Museo Sans 300" panose="02000000000000000000" pitchFamily="50" charset="0"/>
      <p:regular r:id="rId33"/>
      <p:italic r:id="rId34"/>
    </p:embeddedFont>
    <p:embeddedFont>
      <p:font typeface="Museo Sans 700" panose="02000000000000000000" pitchFamily="50"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6" autoAdjust="0"/>
    <p:restoredTop sz="76892" autoAdjust="0"/>
  </p:normalViewPr>
  <p:slideViewPr>
    <p:cSldViewPr snapToGrid="0">
      <p:cViewPr varScale="1">
        <p:scale>
          <a:sx n="49" d="100"/>
          <a:sy n="49" d="100"/>
        </p:scale>
        <p:origin x="1156" y="48"/>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7D7F77-0278-4AFB-8016-37FADF0068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F7FB8BF-887A-42E3-B60A-4C1B5BC8D5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0E7387-B58F-438E-AAF6-8A772AA8C489}" type="datetimeFigureOut">
              <a:rPr lang="en-US" smtClean="0"/>
              <a:t>1/26/2022</a:t>
            </a:fld>
            <a:endParaRPr lang="en-US"/>
          </a:p>
        </p:txBody>
      </p:sp>
      <p:sp>
        <p:nvSpPr>
          <p:cNvPr id="4" name="Footer Placeholder 3">
            <a:extLst>
              <a:ext uri="{FF2B5EF4-FFF2-40B4-BE49-F238E27FC236}">
                <a16:creationId xmlns:a16="http://schemas.microsoft.com/office/drawing/2014/main" id="{4C35179F-B51C-4BC8-805D-C3960CE103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63F82A-025E-4A15-AD8C-E36EFB20D7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C569C3-C086-40AA-B377-708E8DB7F52A}" type="slidenum">
              <a:rPr lang="en-US" smtClean="0"/>
              <a:t>‹#›</a:t>
            </a:fld>
            <a:endParaRPr lang="en-US"/>
          </a:p>
        </p:txBody>
      </p:sp>
    </p:spTree>
    <p:extLst>
      <p:ext uri="{BB962C8B-B14F-4D97-AF65-F5344CB8AC3E}">
        <p14:creationId xmlns:p14="http://schemas.microsoft.com/office/powerpoint/2010/main" val="1731843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939C1-CB27-4A64-957E-4C0F2F4C3016}"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EF52A4-C29C-42AF-AFCB-934C0E59FE0B}" type="slidenum">
              <a:rPr lang="en-US" smtClean="0"/>
              <a:t>‹#›</a:t>
            </a:fld>
            <a:endParaRPr lang="en-US"/>
          </a:p>
        </p:txBody>
      </p:sp>
    </p:spTree>
    <p:extLst>
      <p:ext uri="{BB962C8B-B14F-4D97-AF65-F5344CB8AC3E}">
        <p14:creationId xmlns:p14="http://schemas.microsoft.com/office/powerpoint/2010/main" val="16858278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Tree>
    <p:extLst>
      <p:ext uri="{BB962C8B-B14F-4D97-AF65-F5344CB8AC3E}">
        <p14:creationId xmlns:p14="http://schemas.microsoft.com/office/powerpoint/2010/main" val="2397959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People at the technical level: </a:t>
            </a:r>
          </a:p>
          <a:p>
            <a:pPr marL="174708" indent="-174708" defTabSz="931774">
              <a:buFontTx/>
              <a:buChar char="-"/>
              <a:defRPr/>
            </a:pPr>
            <a:r>
              <a:rPr lang="en-US" dirty="0"/>
              <a:t>typically have either considerable safety and health training through a series of courses or have an associate degree or higher.</a:t>
            </a:r>
          </a:p>
          <a:p>
            <a:pPr marL="174708" indent="-174708" defTabSz="931774">
              <a:buFontTx/>
              <a:buChar char="-"/>
              <a:defRPr/>
            </a:pPr>
            <a:r>
              <a:rPr lang="en-US" dirty="0"/>
              <a:t>May have part-time or full-time safety and health responsibilities. </a:t>
            </a:r>
          </a:p>
          <a:p>
            <a:pPr marL="640594" lvl="1" indent="-174708" defTabSz="931774">
              <a:buFontTx/>
              <a:buChar char="-"/>
              <a:defRPr/>
            </a:pPr>
            <a:r>
              <a:rPr lang="en-US" dirty="0"/>
              <a:t>For small companies, safety is often assigned to an employee who also has other job functions for the company or within a work unit. </a:t>
            </a:r>
          </a:p>
          <a:p>
            <a:pPr marL="174708" indent="-174708" defTabSz="931774">
              <a:buFontTx/>
              <a:buChar char="-"/>
              <a:defRPr/>
            </a:pPr>
            <a:r>
              <a:rPr lang="en-US" dirty="0"/>
              <a:t>They are making work site assessments to determine risk, identifying potential hazards and recommending controls, evaluating risks and hazard control measures, investigating accidents, maintaining and evaluating incident and loss records, and preparing emergency response plans.</a:t>
            </a:r>
          </a:p>
          <a:p>
            <a:pPr marL="174708" indent="-174708" defTabSz="931774">
              <a:buFontTx/>
              <a:buChar char="-"/>
              <a:defRPr/>
            </a:pPr>
            <a:r>
              <a:rPr lang="en-US" dirty="0"/>
              <a:t>Typically conduct safety, health and environmental training for employees.</a:t>
            </a:r>
          </a:p>
          <a:p>
            <a:endParaRPr lang="en-US" dirty="0"/>
          </a:p>
          <a:p>
            <a:endParaRPr lang="en-US" dirty="0"/>
          </a:p>
        </p:txBody>
      </p:sp>
    </p:spTree>
    <p:extLst>
      <p:ext uri="{BB962C8B-B14F-4D97-AF65-F5344CB8AC3E}">
        <p14:creationId xmlns:p14="http://schemas.microsoft.com/office/powerpoint/2010/main" val="3423789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Fees</a:t>
            </a:r>
          </a:p>
          <a:p>
            <a:pPr marL="171450" indent="-171450">
              <a:buFontTx/>
              <a:buChar char="-"/>
            </a:pPr>
            <a:r>
              <a:rPr lang="en-US" dirty="0"/>
              <a:t>Application: $140</a:t>
            </a:r>
          </a:p>
          <a:p>
            <a:pPr marL="171450" indent="-171450">
              <a:buFontTx/>
              <a:buChar char="-"/>
            </a:pPr>
            <a:r>
              <a:rPr lang="en-US" dirty="0"/>
              <a:t>Exam: $300</a:t>
            </a:r>
          </a:p>
          <a:p>
            <a:pPr marL="171450" indent="-171450">
              <a:buFontTx/>
              <a:buChar char="-"/>
            </a:pPr>
            <a:r>
              <a:rPr lang="en-US" sz="1200" b="0" i="0" kern="1200" dirty="0">
                <a:solidFill>
                  <a:schemeClr val="tx1"/>
                </a:solidFill>
                <a:effectLst/>
                <a:latin typeface="+mn-lt"/>
                <a:ea typeface="+mn-ea"/>
                <a:cs typeface="+mn-cs"/>
              </a:rPr>
              <a:t>Exam Bundle: $550</a:t>
            </a:r>
            <a:endParaRPr lang="en-US" dirty="0"/>
          </a:p>
          <a:p>
            <a:pPr marL="171450" indent="-171450">
              <a:buFontTx/>
              <a:buChar char="-"/>
            </a:pPr>
            <a:r>
              <a:rPr lang="en-US" dirty="0"/>
              <a:t>Annual Renewal: $145</a:t>
            </a:r>
          </a:p>
          <a:p>
            <a:endParaRPr lang="en-US" dirty="0"/>
          </a:p>
          <a:p>
            <a:endParaRPr lang="en-US" dirty="0"/>
          </a:p>
        </p:txBody>
      </p:sp>
    </p:spTree>
    <p:extLst>
      <p:ext uri="{BB962C8B-B14F-4D97-AF65-F5344CB8AC3E}">
        <p14:creationId xmlns:p14="http://schemas.microsoft.com/office/powerpoint/2010/main" val="2590742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Applicants who are exam-eligible may select "Purchase Exam" and choose to buy an exam bundle.</a:t>
            </a:r>
          </a:p>
          <a:p>
            <a:endParaRPr lang="en-US" dirty="0"/>
          </a:p>
          <a:p>
            <a:r>
              <a:rPr lang="en-US" dirty="0"/>
              <a:t>CSP, SMS, ASP: Exam $350. Bundle $600.</a:t>
            </a:r>
          </a:p>
          <a:p>
            <a:r>
              <a:rPr lang="en-US" dirty="0"/>
              <a:t>OHST, CHST: Exam $300. Bundle $550.</a:t>
            </a:r>
          </a:p>
          <a:p>
            <a:r>
              <a:rPr lang="en-US" dirty="0"/>
              <a:t>STS, STSC: Exam $185. Bundle $325.</a:t>
            </a:r>
          </a:p>
          <a:p>
            <a:r>
              <a:rPr lang="en-US" dirty="0"/>
              <a:t>CIT: Exam $300. Bundle $500</a:t>
            </a:r>
          </a:p>
          <a:p>
            <a:endParaRPr lang="en-US" dirty="0"/>
          </a:p>
          <a:p>
            <a:r>
              <a:rPr lang="en-US" sz="1200" b="0" i="0" kern="1200" dirty="0">
                <a:solidFill>
                  <a:schemeClr val="tx1"/>
                </a:solidFill>
                <a:effectLst/>
                <a:latin typeface="+mn-lt"/>
                <a:ea typeface="+mn-ea"/>
                <a:cs typeface="+mn-cs"/>
              </a:rPr>
              <a:t>-Each examination authorization is good for an exam sitting, is non-transferable and non-refundable.</a:t>
            </a:r>
          </a:p>
          <a:p>
            <a:r>
              <a:rPr lang="en-US" dirty="0"/>
              <a:t>-</a:t>
            </a:r>
            <a:r>
              <a:rPr lang="en-US" sz="1200" b="0" i="0" kern="1200" dirty="0">
                <a:solidFill>
                  <a:schemeClr val="tx1"/>
                </a:solidFill>
                <a:effectLst/>
                <a:latin typeface="+mn-lt"/>
                <a:ea typeface="+mn-ea"/>
                <a:cs typeface="+mn-cs"/>
              </a:rPr>
              <a:t>You must have at least thirteen (13) weeks left on your eligibility time clock to purchase the Exam Bundle. </a:t>
            </a:r>
          </a:p>
          <a:p>
            <a:r>
              <a:rPr lang="en-US" sz="1200" b="0" i="0" kern="1200" dirty="0">
                <a:solidFill>
                  <a:schemeClr val="tx1"/>
                </a:solidFill>
                <a:effectLst/>
                <a:latin typeface="+mn-lt"/>
                <a:ea typeface="+mn-ea"/>
                <a:cs typeface="+mn-cs"/>
              </a:rPr>
              <a:t>-Applicants must wait a six (6) week period between exam attempts if a second attempt is needed. </a:t>
            </a:r>
            <a:endParaRPr lang="en-US" dirty="0"/>
          </a:p>
          <a:p>
            <a:endParaRPr lang="en-US" dirty="0"/>
          </a:p>
        </p:txBody>
      </p:sp>
    </p:spTree>
    <p:extLst>
      <p:ext uri="{BB962C8B-B14F-4D97-AF65-F5344CB8AC3E}">
        <p14:creationId xmlns:p14="http://schemas.microsoft.com/office/powerpoint/2010/main" val="2059793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receive recertification points for achieving other (BCSP-approved) credentials. For the full listing of accepted credentials and to find details on how to calculate points earned, see the BCSP </a:t>
            </a:r>
            <a:r>
              <a:rPr lang="en-US" i="1" dirty="0"/>
              <a:t>Recertification Guide </a:t>
            </a:r>
            <a:r>
              <a:rPr lang="en-US" dirty="0"/>
              <a:t>online at: </a:t>
            </a:r>
            <a:r>
              <a:rPr lang="en-US" sz="1200" b="1" dirty="0"/>
              <a:t>http://www.bcsp.org/Certifications/Recertification</a:t>
            </a:r>
            <a:endParaRPr lang="en-US" dirty="0"/>
          </a:p>
          <a:p>
            <a:endParaRPr lang="en-US" dirty="0"/>
          </a:p>
          <a:p>
            <a:r>
              <a:rPr lang="en-US" dirty="0"/>
              <a:t>Examples of accepted credentials include:</a:t>
            </a:r>
          </a:p>
          <a:p>
            <a:r>
              <a:rPr lang="en-US" dirty="0"/>
              <a:t>25 points: CSP, ASP, CRSP, CMIOSH, SISO</a:t>
            </a:r>
          </a:p>
          <a:p>
            <a:r>
              <a:rPr lang="en-US" dirty="0"/>
              <a:t>20*: points: CHST, OHST (*STSs, STSCs, OHSTs, CHSTs, and CITs will receive 20 points for obtaining the OHST or CHST)</a:t>
            </a:r>
          </a:p>
          <a:p>
            <a:pPr defTabSz="931774">
              <a:defRPr/>
            </a:pPr>
            <a:r>
              <a:rPr lang="en-US" dirty="0"/>
              <a:t>15 points: Certified Dangerous Goods Professional</a:t>
            </a:r>
          </a:p>
          <a:p>
            <a:pPr defTabSz="931774">
              <a:defRPr/>
            </a:pPr>
            <a:r>
              <a:rPr lang="en-US" dirty="0"/>
              <a:t>5 points: STS, STSC</a:t>
            </a:r>
          </a:p>
          <a:p>
            <a:r>
              <a:rPr lang="en-US" dirty="0"/>
              <a:t>3 points: CIT</a:t>
            </a:r>
          </a:p>
          <a:p>
            <a:endParaRPr lang="en-US" dirty="0"/>
          </a:p>
        </p:txBody>
      </p:sp>
    </p:spTree>
    <p:extLst>
      <p:ext uri="{BB962C8B-B14F-4D97-AF65-F5344CB8AC3E}">
        <p14:creationId xmlns:p14="http://schemas.microsoft.com/office/powerpoint/2010/main" val="4210861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mn-lt"/>
              </a:rPr>
              <a:t>BCSP</a:t>
            </a:r>
            <a:r>
              <a:rPr lang="en-US" b="0" i="0" baseline="30000" dirty="0">
                <a:solidFill>
                  <a:srgbClr val="000000"/>
                </a:solidFill>
                <a:effectLst/>
                <a:latin typeface="+mn-lt"/>
              </a:rPr>
              <a:t> </a:t>
            </a:r>
            <a:r>
              <a:rPr lang="en-US" b="0" i="0" dirty="0" err="1">
                <a:solidFill>
                  <a:srgbClr val="000000"/>
                </a:solidFill>
                <a:effectLst/>
                <a:latin typeface="+mn-lt"/>
              </a:rPr>
              <a:t>recertPRO</a:t>
            </a:r>
            <a:r>
              <a:rPr lang="en-US" b="0" i="0" dirty="0">
                <a:solidFill>
                  <a:srgbClr val="000000"/>
                </a:solidFill>
                <a:effectLst/>
                <a:latin typeface="+mn-lt"/>
              </a:rPr>
              <a:t> is a new, affordable way to earn BCSP</a:t>
            </a:r>
            <a:r>
              <a:rPr lang="en-US" b="0" i="0" baseline="30000" dirty="0">
                <a:solidFill>
                  <a:srgbClr val="000000"/>
                </a:solidFill>
                <a:effectLst/>
                <a:latin typeface="+mn-lt"/>
              </a:rPr>
              <a:t> </a:t>
            </a:r>
            <a:r>
              <a:rPr lang="en-US" b="0" i="0" dirty="0">
                <a:solidFill>
                  <a:srgbClr val="000000"/>
                </a:solidFill>
                <a:effectLst/>
                <a:latin typeface="+mn-lt"/>
              </a:rPr>
              <a:t>recertification points from the convenience of your own computer or mobile device--giving you a convenient way to earn recertification points on your own schedule!</a:t>
            </a:r>
          </a:p>
          <a:p>
            <a:endParaRPr lang="en-US" sz="1200" b="0" i="0" kern="1200" dirty="0">
              <a:solidFill>
                <a:srgbClr val="000000"/>
              </a:solidFill>
              <a:effectLst/>
              <a:latin typeface="+mn-lt"/>
              <a:ea typeface="+mn-ea"/>
              <a:cs typeface="+mn-cs"/>
            </a:endParaRPr>
          </a:p>
          <a:p>
            <a:r>
              <a:rPr lang="en-US" sz="1200" b="0" i="0" kern="1200" dirty="0">
                <a:solidFill>
                  <a:schemeClr val="tx1"/>
                </a:solidFill>
                <a:effectLst/>
                <a:latin typeface="+mn-lt"/>
                <a:ea typeface="+mn-ea"/>
                <a:cs typeface="+mn-cs"/>
              </a:rPr>
              <a:t>BCSP </a:t>
            </a:r>
            <a:r>
              <a:rPr lang="en-US" sz="1200" b="0" i="0" kern="1200" dirty="0" err="1">
                <a:solidFill>
                  <a:schemeClr val="tx1"/>
                </a:solidFill>
                <a:effectLst/>
                <a:latin typeface="+mn-lt"/>
                <a:ea typeface="+mn-ea"/>
                <a:cs typeface="+mn-cs"/>
              </a:rPr>
              <a:t>recertPRO</a:t>
            </a:r>
            <a:r>
              <a:rPr lang="en-US" sz="1200" b="0" i="0" kern="1200" dirty="0">
                <a:solidFill>
                  <a:schemeClr val="tx1"/>
                </a:solidFill>
                <a:effectLst/>
                <a:latin typeface="+mn-lt"/>
                <a:ea typeface="+mn-ea"/>
                <a:cs typeface="+mn-cs"/>
              </a:rPr>
              <a:t> is available for an annual subscription of $499.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BCSP </a:t>
            </a:r>
            <a:r>
              <a:rPr lang="en-US" b="0" i="0" dirty="0" err="1">
                <a:solidFill>
                  <a:srgbClr val="000000"/>
                </a:solidFill>
                <a:effectLst/>
                <a:latin typeface="+mn-lt"/>
              </a:rPr>
              <a:t>recertPRO</a:t>
            </a:r>
            <a:r>
              <a:rPr lang="en-US" b="0" i="0" dirty="0">
                <a:solidFill>
                  <a:srgbClr val="000000"/>
                </a:solidFill>
                <a:effectLst/>
                <a:latin typeface="+mn-lt"/>
              </a:rPr>
              <a:t> combines Challenge Tests, the KSA Quest (Knowledge, Skills, and Abilities Quest), and Journal Quizzes into a responsive website for an opportunity to achieve 6.85 recertification points per year</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0.1 points per Journal Quiz, with 41 available, for 4.1 points total.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0.25 points per KSA, with five (5) available, for 1.25 points total.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 set of 1-point and 0.5-point Challenge Tests, for 1.5 points total.</a:t>
            </a:r>
          </a:p>
          <a:p>
            <a:endParaRPr lang="en-US" dirty="0">
              <a:latin typeface="+mn-lt"/>
            </a:endParaRPr>
          </a:p>
          <a:p>
            <a:endParaRPr lang="en-US" dirty="0"/>
          </a:p>
        </p:txBody>
      </p:sp>
    </p:spTree>
    <p:extLst>
      <p:ext uri="{BB962C8B-B14F-4D97-AF65-F5344CB8AC3E}">
        <p14:creationId xmlns:p14="http://schemas.microsoft.com/office/powerpoint/2010/main" val="3185294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Any organization such as a union, construction firm, project owner or government agency, can join Group Management. Organizations </a:t>
            </a:r>
            <a:r>
              <a:rPr lang="en-US" sz="1200">
                <a:latin typeface="+mn-lt"/>
              </a:rPr>
              <a:t>who joined Group </a:t>
            </a:r>
            <a:r>
              <a:rPr lang="en-US" sz="1200" dirty="0">
                <a:latin typeface="+mn-lt"/>
              </a:rPr>
              <a:t>Management say it has given them a competitive edge and helped promote safety awareness and training.</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Group Account Managers (GAMs) will be able to pay for exams, exam bundles (which include self-assessments), and all other products and services. BCSP </a:t>
            </a:r>
            <a:r>
              <a:rPr lang="en-US" sz="1200" b="0" i="0" dirty="0" err="1">
                <a:solidFill>
                  <a:srgbClr val="000000"/>
                </a:solidFill>
                <a:effectLst/>
                <a:latin typeface="+mn-lt"/>
              </a:rPr>
              <a:t>examCORE</a:t>
            </a:r>
            <a:r>
              <a:rPr lang="en-US" sz="1200" b="0" i="0" dirty="0">
                <a:solidFill>
                  <a:srgbClr val="000000"/>
                </a:solidFill>
                <a:effectLst/>
                <a:latin typeface="+mn-lt"/>
              </a:rPr>
              <a:t>, </a:t>
            </a:r>
            <a:r>
              <a:rPr lang="en-US" sz="1200" b="0" i="0" dirty="0" err="1">
                <a:solidFill>
                  <a:srgbClr val="000000"/>
                </a:solidFill>
                <a:effectLst/>
                <a:latin typeface="+mn-lt"/>
              </a:rPr>
              <a:t>recertPRO</a:t>
            </a:r>
            <a:r>
              <a:rPr lang="en-US" sz="1200" b="0" i="0" dirty="0">
                <a:solidFill>
                  <a:srgbClr val="000000"/>
                </a:solidFill>
                <a:effectLst/>
                <a:latin typeface="+mn-lt"/>
              </a:rPr>
              <a:t>, and stand-alone online self-assessments are currently excluded. </a:t>
            </a:r>
          </a:p>
        </p:txBody>
      </p:sp>
    </p:spTree>
    <p:extLst>
      <p:ext uri="{BB962C8B-B14F-4D97-AF65-F5344CB8AC3E}">
        <p14:creationId xmlns:p14="http://schemas.microsoft.com/office/powerpoint/2010/main" val="219619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BCSP is recognized as the leader in high-quality credentialing for safety, health, and environmental practitioners.</a:t>
            </a:r>
          </a:p>
          <a:p>
            <a:endParaRPr lang="en-US" dirty="0"/>
          </a:p>
          <a:p>
            <a:r>
              <a:rPr lang="en-US" dirty="0"/>
              <a:t>BCSP establishes standards for and verifies competency in professional safety practices and evaluates certificants for compliance with recertification requirements.</a:t>
            </a:r>
          </a:p>
          <a:p>
            <a:endParaRPr lang="en-US" dirty="0"/>
          </a:p>
          <a:p>
            <a:r>
              <a:rPr lang="en-US" baseline="0" dirty="0"/>
              <a:t>One of the longest-running professional credentialing bodies for SH&amp;E professionals in the world</a:t>
            </a:r>
          </a:p>
          <a:p>
            <a:pPr marL="640594" lvl="1" indent="-174708">
              <a:buFontTx/>
              <a:buChar char="-"/>
            </a:pPr>
            <a:r>
              <a:rPr lang="en-US" dirty="0"/>
              <a:t>CRSP- 1976</a:t>
            </a:r>
          </a:p>
          <a:p>
            <a:pPr marL="640594" lvl="1" indent="-174708">
              <a:buFontTx/>
              <a:buChar char="-"/>
            </a:pPr>
            <a:r>
              <a:rPr lang="en-US" dirty="0"/>
              <a:t>IOSH didn’t begin issuing Chartered S&amp;H Practitioner Status until 2005</a:t>
            </a:r>
          </a:p>
          <a:p>
            <a:pPr marL="640594" lvl="1" indent="-174708" defTabSz="931774">
              <a:buFontTx/>
              <a:buChar char="-"/>
              <a:defRPr/>
            </a:pPr>
            <a:r>
              <a:rPr lang="en-US" dirty="0"/>
              <a:t>Only ABIH is older than us (first CIHs issued in 1952)</a:t>
            </a:r>
          </a:p>
          <a:p>
            <a:r>
              <a:rPr lang="en-US" u="sng" dirty="0"/>
              <a:t>History</a:t>
            </a:r>
          </a:p>
          <a:p>
            <a:pPr marL="168401" indent="-168401">
              <a:buFontTx/>
              <a:buChar char="-"/>
            </a:pPr>
            <a:r>
              <a:rPr lang="en-US" dirty="0"/>
              <a:t>Established in 1969</a:t>
            </a:r>
          </a:p>
          <a:p>
            <a:pPr marL="617469" lvl="1" indent="-168401" defTabSz="898136">
              <a:buFontTx/>
              <a:buChar char="-"/>
              <a:defRPr/>
            </a:pPr>
            <a:r>
              <a:rPr lang="en-US" dirty="0"/>
              <a:t>More than 58,000 credential holders across 108 countries since 1969 </a:t>
            </a:r>
          </a:p>
          <a:p>
            <a:pPr marL="168401" indent="-168401">
              <a:buFontTx/>
              <a:buChar char="-"/>
            </a:pPr>
            <a:r>
              <a:rPr lang="en-US" dirty="0"/>
              <a:t>Not-For-Profit — headquartered in Indianapolis, IN</a:t>
            </a:r>
          </a:p>
          <a:p>
            <a:pPr marL="617469" lvl="1" indent="-168401" defTabSz="898136">
              <a:buFontTx/>
              <a:buChar char="-"/>
              <a:defRPr/>
            </a:pPr>
            <a:r>
              <a:rPr lang="en-US" dirty="0"/>
              <a:t>Mission-driven: We inspire and develop leaders in safety, health, and environmental practice through globally accredited certification; enhancing careers, advancing the profession, protecting people</a:t>
            </a:r>
          </a:p>
          <a:p>
            <a:pPr marL="617469" lvl="1" indent="-168401" defTabSz="898136">
              <a:buFontTx/>
              <a:buChar char="-"/>
              <a:defRPr/>
            </a:pPr>
            <a:r>
              <a:rPr lang="en-US" dirty="0"/>
              <a:t>Vision: A safer world through safety, health, and environmental leadership.</a:t>
            </a:r>
          </a:p>
          <a:p>
            <a:r>
              <a:rPr lang="en-US" u="sng" dirty="0"/>
              <a:t>Standards of Governance</a:t>
            </a:r>
          </a:p>
          <a:p>
            <a:pPr marL="168401" indent="-168401">
              <a:buFontTx/>
              <a:buChar char="-"/>
            </a:pPr>
            <a:r>
              <a:rPr lang="en-US" dirty="0"/>
              <a:t>9 - 14 Member Board of Directors</a:t>
            </a:r>
          </a:p>
          <a:p>
            <a:pPr marL="168401" indent="-168401">
              <a:buFontTx/>
              <a:buChar char="-"/>
            </a:pPr>
            <a:r>
              <a:rPr lang="en-US" dirty="0"/>
              <a:t>8 Sponsorship Organizations to ensure governance of BCSP includes broad representation from across the safety profession</a:t>
            </a:r>
          </a:p>
          <a:p>
            <a:pPr marL="617469" lvl="1" indent="-168401">
              <a:buFontTx/>
              <a:buChar char="-"/>
            </a:pPr>
            <a:r>
              <a:rPr lang="en-US" dirty="0"/>
              <a:t>AIHA, ASSP, NSC, NFPA, SFPE (Society of Fire Protection Engineers), IISE, ISSS, NESHTA</a:t>
            </a:r>
          </a:p>
          <a:p>
            <a:endParaRPr lang="en-US" dirty="0"/>
          </a:p>
          <a:p>
            <a:r>
              <a:rPr lang="en-US" u="sng" dirty="0"/>
              <a:t>Integrity in Exam Process</a:t>
            </a:r>
          </a:p>
          <a:p>
            <a:pPr marL="168401" indent="-168401" defTabSz="898136">
              <a:buFontTx/>
              <a:buChar char="-"/>
              <a:defRPr/>
            </a:pPr>
            <a:r>
              <a:rPr lang="en-US" dirty="0"/>
              <a:t>Psychometric process: </a:t>
            </a:r>
          </a:p>
          <a:p>
            <a:pPr marL="617469" lvl="1" indent="-168401" defTabSz="898136">
              <a:buFontTx/>
              <a:buChar char="-"/>
              <a:defRPr/>
            </a:pPr>
            <a:r>
              <a:rPr lang="en-US" dirty="0"/>
              <a:t>Ensures all exams meet the highest standards when it comes to accurately reflecting the most relevant tasks, knowledge and skills required for </a:t>
            </a:r>
            <a:r>
              <a:rPr lang="en-US" u="sng" dirty="0"/>
              <a:t>current</a:t>
            </a:r>
            <a:r>
              <a:rPr lang="en-US" dirty="0"/>
              <a:t> professional safety practice; </a:t>
            </a:r>
          </a:p>
          <a:p>
            <a:pPr marL="617469" lvl="1" indent="-168401">
              <a:buFontTx/>
              <a:buChar char="-"/>
            </a:pPr>
            <a:r>
              <a:rPr lang="en-US" dirty="0">
                <a:solidFill>
                  <a:prstClr val="black"/>
                </a:solidFill>
                <a:cs typeface="Arial" panose="020B0604020202020204" pitchFamily="34" charset="0"/>
              </a:rPr>
              <a:t>Ensures items are well-written, extensively reviewed, are reliable and valid</a:t>
            </a:r>
          </a:p>
          <a:p>
            <a:pPr marL="617469" lvl="1" indent="-168401">
              <a:buFontTx/>
              <a:buChar char="-"/>
            </a:pPr>
            <a:r>
              <a:rPr lang="en-US" dirty="0">
                <a:solidFill>
                  <a:prstClr val="black"/>
                </a:solidFill>
                <a:cs typeface="Arial" panose="020B0604020202020204" pitchFamily="34" charset="0"/>
              </a:rPr>
              <a:t>Ensures regular review occurs (revalidation)- occurs every 4-5 years</a:t>
            </a:r>
          </a:p>
          <a:p>
            <a:pPr marL="898136" lvl="2"/>
            <a:endParaRPr lang="en-US" dirty="0"/>
          </a:p>
          <a:p>
            <a:r>
              <a:rPr lang="en-US" u="sng" dirty="0"/>
              <a:t>Widespread recognition</a:t>
            </a:r>
          </a:p>
          <a:p>
            <a:pPr marL="168401" indent="-168401">
              <a:buFontTx/>
              <a:buChar char="-"/>
            </a:pPr>
            <a:r>
              <a:rPr lang="en-US" dirty="0"/>
              <a:t>BCSP is recognized as the leader in high-quality credentialing for safety, health, and environmental practitioners.</a:t>
            </a:r>
          </a:p>
          <a:p>
            <a:pPr marL="168401" indent="-168401">
              <a:buFontTx/>
              <a:buChar char="-"/>
            </a:pPr>
            <a:r>
              <a:rPr lang="en-US" dirty="0"/>
              <a:t>The CSP is the “gold standard” worldwide</a:t>
            </a:r>
          </a:p>
          <a:p>
            <a:pPr marL="181224" indent="-181224">
              <a:buFontTx/>
              <a:buChar char="-"/>
            </a:pPr>
            <a:r>
              <a:rPr lang="en-US" baseline="0" dirty="0"/>
              <a:t>BCSP is actively involved internationally with defining and expanding the safety profession (will talk more about our relationships/collaborations with international safety organizations later, such as INSHPO)</a:t>
            </a:r>
          </a:p>
          <a:p>
            <a:pPr marL="617469" lvl="1" indent="-168401">
              <a:buFontTx/>
              <a:buChar char="-"/>
            </a:pPr>
            <a:r>
              <a:rPr lang="en-US" dirty="0"/>
              <a:t>Recognized by international bodies: </a:t>
            </a:r>
          </a:p>
          <a:p>
            <a:pPr marL="1066537" lvl="2" indent="-168401">
              <a:buFontTx/>
              <a:buChar char="-"/>
            </a:pPr>
            <a:r>
              <a:rPr lang="en-US" dirty="0"/>
              <a:t>UN (Special Consultative Status with ECOSOC)</a:t>
            </a:r>
          </a:p>
          <a:p>
            <a:pPr marL="1066537" lvl="2" indent="-168401">
              <a:buFontTx/>
              <a:buChar char="-"/>
            </a:pPr>
            <a:r>
              <a:rPr lang="en-US" dirty="0"/>
              <a:t>ISO</a:t>
            </a:r>
          </a:p>
          <a:p>
            <a:pPr marL="1066537" lvl="2" indent="-168401">
              <a:buFontTx/>
              <a:buChar char="-"/>
            </a:pPr>
            <a:r>
              <a:rPr lang="en-US" dirty="0"/>
              <a:t>International safety certification boards</a:t>
            </a:r>
          </a:p>
          <a:p>
            <a:pPr marL="1066537" lvl="2" indent="-168401">
              <a:buFontTx/>
              <a:buChar char="-"/>
            </a:pPr>
            <a:endParaRPr lang="en-US" dirty="0"/>
          </a:p>
          <a:p>
            <a:r>
              <a:rPr lang="en-US" u="sng" dirty="0"/>
              <a:t>Accreditation</a:t>
            </a:r>
            <a:r>
              <a:rPr lang="en-US" dirty="0"/>
              <a:t>: and not just any accreditation; BCSP follows the </a:t>
            </a:r>
            <a:r>
              <a:rPr lang="en-US" u="sng" dirty="0"/>
              <a:t>highest</a:t>
            </a:r>
            <a:r>
              <a:rPr lang="en-US" dirty="0"/>
              <a:t> standards for accreditation, as set by the ISO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58,496  </a:t>
            </a:r>
            <a:r>
              <a:rPr lang="en-US" u="sng" dirty="0"/>
              <a:t>active</a:t>
            </a:r>
            <a:r>
              <a:rPr lang="en-US" dirty="0"/>
              <a:t> certifications/designations</a:t>
            </a:r>
            <a:r>
              <a:rPr lang="en-US" baseline="0" dirty="0"/>
              <a:t> in 108 countries around the world (a</a:t>
            </a:r>
            <a:r>
              <a:rPr lang="en-US" dirty="0"/>
              <a:t>s of November 30, 2021).</a:t>
            </a:r>
          </a:p>
          <a:p>
            <a:endParaRPr lang="en-US" baseline="0" dirty="0"/>
          </a:p>
        </p:txBody>
      </p:sp>
    </p:spTree>
    <p:extLst>
      <p:ext uri="{BB962C8B-B14F-4D97-AF65-F5344CB8AC3E}">
        <p14:creationId xmlns:p14="http://schemas.microsoft.com/office/powerpoint/2010/main" val="900734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Headquartered in Indianapolis, IN, USA, the Board of Certified Safety Professionals (BCSP) is a not-for-profit corporation recognized as a leader in high-quality, accredited credentialing for safety, health, and environmental (SH&amp;E) practitioners. </a:t>
            </a:r>
          </a:p>
          <a:p>
            <a:endParaRPr lang="en-US" dirty="0">
              <a:solidFill>
                <a:srgbClr val="FF0000"/>
              </a:solidFill>
            </a:endParaRPr>
          </a:p>
          <a:p>
            <a:r>
              <a:rPr lang="en-US" dirty="0">
                <a:solidFill>
                  <a:srgbClr val="FF0000"/>
                </a:solidFill>
              </a:rPr>
              <a:t>BCSP currently offers 8 certifications and recently celebrated 50 years of excellence in safety credentialing. These certifications are designed to set and certify technical competency criteria for SH&amp;E practitioners worldwide. Together, we can create a safer world through safety, health, and environmental leadership. </a:t>
            </a:r>
          </a:p>
        </p:txBody>
      </p:sp>
    </p:spTree>
    <p:extLst>
      <p:ext uri="{BB962C8B-B14F-4D97-AF65-F5344CB8AC3E}">
        <p14:creationId xmlns:p14="http://schemas.microsoft.com/office/powerpoint/2010/main" val="4095621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1969, the Board of Certified Safety Professionals (BCSP) has been setting and certifying the technical competency criteria for safety, health, and environmental practitioners.</a:t>
            </a:r>
          </a:p>
          <a:p>
            <a:endParaRPr lang="en-US" dirty="0"/>
          </a:p>
          <a:p>
            <a:r>
              <a:rPr lang="en-US" dirty="0"/>
              <a:t>In that time, many joined us as pioneers, improving safety practice by meeting the challenge of achieving and maintaining quality, accredited safety certification—The Gold Standard.</a:t>
            </a:r>
          </a:p>
          <a:p>
            <a:endParaRPr lang="en-US" dirty="0"/>
          </a:p>
          <a:p>
            <a:r>
              <a:rPr lang="en-US" dirty="0"/>
              <a:t>As BCSP begins the second half of our first century as an organization, what we have built has rewarded us with many new and exciting opportunities to advance safety. As we head into the future, we will ensure no one is left behind. BCSP will continue to create the path forward.</a:t>
            </a:r>
          </a:p>
          <a:p>
            <a:endParaRPr lang="en-US" dirty="0"/>
          </a:p>
          <a:p>
            <a:endParaRPr lang="en-US" dirty="0"/>
          </a:p>
        </p:txBody>
      </p:sp>
    </p:spTree>
    <p:extLst>
      <p:ext uri="{BB962C8B-B14F-4D97-AF65-F5344CB8AC3E}">
        <p14:creationId xmlns:p14="http://schemas.microsoft.com/office/powerpoint/2010/main" val="271192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latin typeface="+mn-lt"/>
                <a:cs typeface="Arial" panose="020B0604020202020204" pitchFamily="34" charset="0"/>
              </a:rPr>
              <a:t>These organizations ensure that governance of BCSP includes broad representation from across the safety profession.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latin typeface="+mn-lt"/>
              <a:cs typeface="Arial" panose="020B0604020202020204" pitchFamily="34" charset="0"/>
            </a:endParaRPr>
          </a:p>
          <a:p>
            <a:pPr algn="l" fontAlgn="base"/>
            <a:r>
              <a:rPr lang="en-US" b="0" i="0" dirty="0">
                <a:solidFill>
                  <a:srgbClr val="212529"/>
                </a:solidFill>
                <a:effectLst/>
                <a:latin typeface="+mn-lt"/>
              </a:rPr>
              <a:t>Affiliated endorsing organizations nominate individuals to serve on the BCSP Board of Directors. These organizations do not provide funding or support to BCSP or its operations. They do provide their members with a variety of member services, including journals, conferences, continuing education courses, books, and many other valuable services for safety professionals.</a:t>
            </a:r>
          </a:p>
          <a:p>
            <a:pPr algn="l" fontAlgn="base"/>
            <a:endParaRPr lang="en-US" b="0" i="0" dirty="0">
              <a:solidFill>
                <a:srgbClr val="212529"/>
              </a:solidFill>
              <a:effectLst/>
              <a:latin typeface="+mn-lt"/>
            </a:endParaRPr>
          </a:p>
          <a:p>
            <a:pPr algn="l" fontAlgn="base"/>
            <a:r>
              <a:rPr lang="en-US" b="0" i="0" dirty="0">
                <a:solidFill>
                  <a:srgbClr val="212529"/>
                </a:solidFill>
                <a:effectLst/>
                <a:latin typeface="+mn-lt"/>
              </a:rPr>
              <a:t>The current affiliated endorsing organizations are listed along with the year in which they began their participation with BCSP. </a:t>
            </a:r>
            <a:endParaRPr lang="en-US" sz="1200" b="0" dirty="0">
              <a:latin typeface="+mn-lt"/>
              <a:cs typeface="Arial" panose="020B0604020202020204" pitchFamily="34" charset="0"/>
            </a:endParaRPr>
          </a:p>
          <a:p>
            <a:pPr marL="0" indent="0">
              <a:buFont typeface="Arial" panose="020B0604020202020204" pitchFamily="34" charset="0"/>
              <a:buNone/>
            </a:pPr>
            <a:endParaRPr lang="en-US" b="0" dirty="0">
              <a:latin typeface="+mn-lt"/>
            </a:endParaRPr>
          </a:p>
          <a:p>
            <a:endParaRPr lang="en-US" dirty="0">
              <a:latin typeface="+mn-lt"/>
            </a:endParaRPr>
          </a:p>
        </p:txBody>
      </p:sp>
    </p:spTree>
    <p:extLst>
      <p:ext uri="{BB962C8B-B14F-4D97-AF65-F5344CB8AC3E}">
        <p14:creationId xmlns:p14="http://schemas.microsoft.com/office/powerpoint/2010/main" val="397449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212529"/>
                </a:solidFill>
                <a:effectLst/>
                <a:latin typeface="+mn-lt"/>
              </a:rPr>
              <a:t>Occupational Hygiene and Safety Technicians (OHST) are persons who perform occupational hygiene and safety activities on a full-time or part-time basis as part of their job duties. Some examples of occupational hygiene and safety activities are making worksite assessments to determine risks, potential hazards and controls, evaluating risks and hazard control measures, investigating incidents, maintaining and evaluating incident and loss records, and preparing emergency response plans.</a:t>
            </a:r>
          </a:p>
          <a:p>
            <a:endParaRPr lang="en-US" sz="1200" b="0" i="0" dirty="0">
              <a:solidFill>
                <a:srgbClr val="212529"/>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information can be found in our Path to Success Guide (https://online.fliphtml5.com/pbcyp/feqw/#p=1)</a:t>
            </a:r>
          </a:p>
          <a:p>
            <a:endParaRPr lang="en-US" sz="1200" b="0" i="0" dirty="0">
              <a:solidFill>
                <a:srgbClr val="212529"/>
              </a:solidFill>
              <a:effectLst/>
              <a:latin typeface="+mn-lt"/>
            </a:endParaRPr>
          </a:p>
          <a:p>
            <a:endParaRPr lang="en-US" sz="1200" b="0" i="0" dirty="0">
              <a:solidFill>
                <a:srgbClr val="212529"/>
              </a:solidFill>
              <a:effectLst/>
              <a:latin typeface="+mn-lt"/>
            </a:endParaRPr>
          </a:p>
          <a:p>
            <a:r>
              <a:rPr lang="en-US" sz="1200" b="0" i="0" u="none" strike="noStrike" baseline="0" dirty="0">
                <a:solidFill>
                  <a:srgbClr val="211D1E"/>
                </a:solidFill>
                <a:latin typeface="+mn-lt"/>
              </a:rPr>
              <a:t>Certificants who hold the OHST may work for private entities, public entities, government agencies, or the military. These organizations may be in oil and gas extraction, manufacturing, construction, or consultative services for the safety, hygiene, and environmental fields. Positions vary from manager level to technician level or consultant. This may be a good certification as a precursor to higher level industrial hygiene certifications. </a:t>
            </a:r>
            <a:endParaRPr lang="en-US" sz="1200" dirty="0">
              <a:latin typeface="+mn-lt"/>
            </a:endParaRPr>
          </a:p>
        </p:txBody>
      </p:sp>
    </p:spTree>
    <p:extLst>
      <p:ext uri="{BB962C8B-B14F-4D97-AF65-F5344CB8AC3E}">
        <p14:creationId xmlns:p14="http://schemas.microsoft.com/office/powerpoint/2010/main" val="179589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CSP, SMS, ASP, OHST, and CHST available now.  $999 for 6 months access</a:t>
            </a:r>
          </a:p>
          <a:p>
            <a:r>
              <a:rPr lang="en-US" dirty="0"/>
              <a:t>Each training includes: 40+ subject areas, 1000+ questions</a:t>
            </a:r>
          </a:p>
          <a:p>
            <a:endParaRPr lang="en-US" dirty="0"/>
          </a:p>
          <a:p>
            <a:r>
              <a:rPr lang="en-US" dirty="0"/>
              <a:t>STS and STS available now. $499 for 6 months access.</a:t>
            </a:r>
          </a:p>
          <a:p>
            <a:r>
              <a:rPr lang="en-US" dirty="0"/>
              <a:t>Each training includes: 30+ subject areas, and 500+ questions </a:t>
            </a:r>
          </a:p>
          <a:p>
            <a:endParaRPr lang="en-US" dirty="0"/>
          </a:p>
          <a:p>
            <a:r>
              <a:rPr lang="en-US" dirty="0"/>
              <a:t>CIT available now. $699 for 6 months access.</a:t>
            </a:r>
          </a:p>
          <a:p>
            <a:r>
              <a:rPr lang="en-US" dirty="0"/>
              <a:t>Includes: 30+ subject areas, and 700+ questions</a:t>
            </a:r>
          </a:p>
          <a:p>
            <a:endParaRPr lang="en-US" dirty="0"/>
          </a:p>
          <a:p>
            <a:r>
              <a:rPr lang="en-US" dirty="0"/>
              <a:t>ASP + CSP </a:t>
            </a:r>
            <a:r>
              <a:rPr lang="en-US" dirty="0" err="1"/>
              <a:t>examCORE</a:t>
            </a:r>
            <a:r>
              <a:rPr lang="en-US" dirty="0"/>
              <a:t> Connect gives access to both training courses.  $1,899 for 9 months access.  Connect training includes: 40+ subject areas, 2,000+ questions</a:t>
            </a:r>
          </a:p>
        </p:txBody>
      </p:sp>
    </p:spTree>
    <p:extLst>
      <p:ext uri="{BB962C8B-B14F-4D97-AF65-F5344CB8AC3E}">
        <p14:creationId xmlns:p14="http://schemas.microsoft.com/office/powerpoint/2010/main" val="26976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BCSP awards technician and supervisory SH&amp;E certifications that provide career paths for safety practitioners.</a:t>
            </a:r>
          </a:p>
          <a:p>
            <a:pPr defTabSz="931774">
              <a:defRPr/>
            </a:pPr>
            <a:endParaRPr lang="en-US" dirty="0"/>
          </a:p>
          <a:p>
            <a:r>
              <a:rPr lang="en-US" dirty="0"/>
              <a:t>As of </a:t>
            </a:r>
            <a:r>
              <a:rPr lang="en-US" dirty="0">
                <a:solidFill>
                  <a:prstClr val="black"/>
                </a:solidFill>
                <a:latin typeface="Arial"/>
              </a:rPr>
              <a:t>November 30, 2021</a:t>
            </a:r>
            <a:r>
              <a:rPr lang="en-US" dirty="0"/>
              <a:t>:</a:t>
            </a:r>
          </a:p>
          <a:p>
            <a:pPr marL="174708" indent="-174708">
              <a:buFontTx/>
              <a:buChar char="-"/>
            </a:pPr>
            <a:r>
              <a:rPr lang="en-US" dirty="0"/>
              <a:t>OHST 1,972</a:t>
            </a:r>
          </a:p>
          <a:p>
            <a:pPr defTabSz="931774">
              <a:defRPr/>
            </a:pPr>
            <a:endParaRPr lang="en-US" dirty="0"/>
          </a:p>
          <a:p>
            <a:pPr defTabSz="931774">
              <a:defRPr/>
            </a:pPr>
            <a:r>
              <a:rPr lang="en-US" dirty="0"/>
              <a:t>People at the technical level: </a:t>
            </a:r>
          </a:p>
          <a:p>
            <a:pPr marL="174708" indent="-174708" defTabSz="931774">
              <a:buFontTx/>
              <a:buChar char="-"/>
              <a:defRPr/>
            </a:pPr>
            <a:r>
              <a:rPr lang="en-US" dirty="0"/>
              <a:t>typically have either considerable safety and health training through a series of courses or have an associate degree or higher.</a:t>
            </a:r>
          </a:p>
          <a:p>
            <a:pPr marL="174708" indent="-174708" defTabSz="931774">
              <a:buFontTx/>
              <a:buChar char="-"/>
              <a:defRPr/>
            </a:pPr>
            <a:r>
              <a:rPr lang="en-US" dirty="0"/>
              <a:t>May have part-time or full-time safety and health responsibilities. </a:t>
            </a:r>
          </a:p>
          <a:p>
            <a:pPr marL="640594" lvl="1" indent="-174708" defTabSz="931774">
              <a:buFontTx/>
              <a:buChar char="-"/>
              <a:defRPr/>
            </a:pPr>
            <a:r>
              <a:rPr lang="en-US" dirty="0"/>
              <a:t>For small companies, safety is often assigned to an employee who also has other job functions for the company or within a work unit. </a:t>
            </a:r>
          </a:p>
          <a:p>
            <a:pPr marL="174708" indent="-174708" defTabSz="931774">
              <a:buFontTx/>
              <a:buChar char="-"/>
              <a:defRPr/>
            </a:pPr>
            <a:r>
              <a:rPr lang="en-US" dirty="0"/>
              <a:t>They are making work site assessments to determine risk, identifying potential hazards and recommending controls, evaluating risks and hazard control measures, investigating accidents, maintaining and evaluating incident and loss records, and preparing emergency response plans.</a:t>
            </a:r>
          </a:p>
          <a:p>
            <a:pPr marL="174708" indent="-174708" defTabSz="931774">
              <a:buFontTx/>
              <a:buChar char="-"/>
              <a:defRPr/>
            </a:pPr>
            <a:r>
              <a:rPr lang="en-US" dirty="0"/>
              <a:t>Typically conduct safety, health and environmental training for employees.</a:t>
            </a:r>
          </a:p>
          <a:p>
            <a:endParaRPr lang="en-US" dirty="0"/>
          </a:p>
          <a:p>
            <a:endParaRPr lang="en-US" dirty="0"/>
          </a:p>
        </p:txBody>
      </p:sp>
    </p:spTree>
    <p:extLst>
      <p:ext uri="{BB962C8B-B14F-4D97-AF65-F5344CB8AC3E}">
        <p14:creationId xmlns:p14="http://schemas.microsoft.com/office/powerpoint/2010/main" val="415701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professional credential for the safety practitioner with technical experience, with or without a college degree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certificants who hold the OHST work for private entities, public entities, government agencies, or the military. These organizations may be in oil and gas extraction, manufacturing, construction, or consultative services for the SH&amp;E fields. </a:t>
            </a:r>
          </a:p>
          <a:p>
            <a:endParaRPr lang="en-US" dirty="0"/>
          </a:p>
          <a:p>
            <a:r>
              <a:rPr lang="en-US" dirty="0"/>
              <a:t>The primary qualification is linked to experience, The exam for this certification tests skills at a different level (than say ASP or CSP)</a:t>
            </a:r>
          </a:p>
          <a:p>
            <a:endParaRPr lang="en-US" dirty="0"/>
          </a:p>
          <a:p>
            <a:endParaRPr lang="en-US" dirty="0"/>
          </a:p>
        </p:txBody>
      </p:sp>
    </p:spTree>
    <p:extLst>
      <p:ext uri="{BB962C8B-B14F-4D97-AF65-F5344CB8AC3E}">
        <p14:creationId xmlns:p14="http://schemas.microsoft.com/office/powerpoint/2010/main" val="3655634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Many safety managers that this certification targets did not follow a “linear” career path</a:t>
            </a:r>
          </a:p>
          <a:p>
            <a:pPr marL="628650" lvl="1" indent="-171450">
              <a:buFontTx/>
              <a:buChar char="-"/>
            </a:pPr>
            <a:r>
              <a:rPr lang="en-US" dirty="0"/>
              <a:t>The certification tends to be people who came up through industry and now (successfully) run the safety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kinds of safety managers have broad-based knowledge that make them effective managers, as opposed to specific technical areas of expertise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Extremely common to see (especially in smaller organizations) employees that wear many “hats” including that of safety manager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Ex: HR Manager that also does Quality Control and Safety</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VP Operations, which includes OSH responsibilities and oversight</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dirty="0"/>
              <a:t>Hence the “part-time” safety role</a:t>
            </a:r>
          </a:p>
          <a:p>
            <a:pPr marL="0" indent="0">
              <a:buFontTx/>
              <a:buNone/>
            </a:pPr>
            <a:endParaRPr lang="en-US" dirty="0"/>
          </a:p>
          <a:p>
            <a:pPr marL="0" indent="0">
              <a:buFontTx/>
              <a:buNone/>
            </a:pPr>
            <a:r>
              <a:rPr lang="en-US" dirty="0"/>
              <a:t>Great option for military transitioning to civilian careers</a:t>
            </a:r>
          </a:p>
          <a:p>
            <a:pPr marL="0" indent="0">
              <a:buFontTx/>
              <a:buNone/>
            </a:pPr>
            <a:endParaRPr lang="en-US" dirty="0"/>
          </a:p>
          <a:p>
            <a:pPr marL="0" indent="0">
              <a:buFontTx/>
              <a:buNone/>
            </a:pPr>
            <a:r>
              <a:rPr lang="en-US" dirty="0"/>
              <a:t>Individuals in these roles often train young professionals entering the field. Thus, their influence within the profession extends to the next generation. </a:t>
            </a:r>
          </a:p>
          <a:p>
            <a:endParaRPr lang="en-US" dirty="0"/>
          </a:p>
          <a:p>
            <a:endParaRPr lang="en-US" dirty="0"/>
          </a:p>
        </p:txBody>
      </p:sp>
    </p:spTree>
    <p:extLst>
      <p:ext uri="{BB962C8B-B14F-4D97-AF65-F5344CB8AC3E}">
        <p14:creationId xmlns:p14="http://schemas.microsoft.com/office/powerpoint/2010/main" val="3902588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200" b="1" i="0" dirty="0">
                <a:solidFill>
                  <a:srgbClr val="212529"/>
                </a:solidFill>
                <a:effectLst/>
                <a:latin typeface="+mn-lt"/>
              </a:rPr>
              <a:t>Hiring Preferences and Salary Increases:</a:t>
            </a:r>
            <a:r>
              <a:rPr lang="en-US" sz="1200" b="0" i="0" dirty="0">
                <a:solidFill>
                  <a:srgbClr val="212529"/>
                </a:solidFill>
                <a:effectLst/>
                <a:latin typeface="+mn-lt"/>
              </a:rPr>
              <a:t> Advertisements for safety professionals often identify the CSP certification or other BCSP credentials as a desired or required qualification along with education and experience. Human resource managers and those hiring people for government positions depend on professional certification to ensure candidates have met minimum qualifications.</a:t>
            </a:r>
          </a:p>
          <a:p>
            <a:pPr algn="l" fontAlgn="base"/>
            <a:r>
              <a:rPr lang="en-US" sz="1200" b="1" i="0" dirty="0">
                <a:solidFill>
                  <a:srgbClr val="212529"/>
                </a:solidFill>
                <a:effectLst/>
                <a:latin typeface="+mn-lt"/>
              </a:rPr>
              <a:t>Enhance Your Self-Esteem:</a:t>
            </a:r>
            <a:r>
              <a:rPr lang="en-US" sz="1200" b="0" i="0" dirty="0">
                <a:solidFill>
                  <a:srgbClr val="212529"/>
                </a:solidFill>
                <a:effectLst/>
                <a:latin typeface="+mn-lt"/>
              </a:rPr>
              <a:t> The most frequent reported value derived from achieving a BCSP credential is increased self-esteem and personal satisfaction. Most newly-certified individuals report that achieving their certification increases their personal worth. A major factor is having met standards established by peers for professional safety practice. It indicates that you have risen above the competition because you have been evaluated by professional peers against those standards.</a:t>
            </a:r>
          </a:p>
          <a:p>
            <a:pPr algn="l" fontAlgn="base"/>
            <a:r>
              <a:rPr lang="en-US" sz="1200" b="1" i="0" dirty="0">
                <a:solidFill>
                  <a:srgbClr val="212529"/>
                </a:solidFill>
                <a:effectLst/>
                <a:latin typeface="+mn-lt"/>
              </a:rPr>
              <a:t>Share Your Knowledge for Professional Safety Practice:</a:t>
            </a:r>
            <a:r>
              <a:rPr lang="en-US" sz="1200" b="0" i="0" dirty="0">
                <a:solidFill>
                  <a:srgbClr val="212529"/>
                </a:solidFill>
                <a:effectLst/>
                <a:latin typeface="+mn-lt"/>
              </a:rPr>
              <a:t> Having achieved a certification shows you have mastered the core knowledge required for professional safety practice. The Safety Salary Survey shows that the certification process provided them with appropriate qualifications in the field. The certification did what it is intended to do - ensured the knowledge necessary for practice.</a:t>
            </a:r>
          </a:p>
          <a:p>
            <a:pPr algn="l" fontAlgn="base"/>
            <a:r>
              <a:rPr lang="en-US" sz="1200" b="1" i="0" dirty="0">
                <a:solidFill>
                  <a:srgbClr val="212529"/>
                </a:solidFill>
                <a:effectLst/>
                <a:latin typeface="+mn-lt"/>
              </a:rPr>
              <a:t>Gain an Advantage Over Your Peers:</a:t>
            </a:r>
            <a:r>
              <a:rPr lang="en-US" sz="1200" b="0" i="0" dirty="0">
                <a:solidFill>
                  <a:srgbClr val="212529"/>
                </a:solidFill>
                <a:effectLst/>
                <a:latin typeface="+mn-lt"/>
              </a:rPr>
              <a:t> Due to the high quality of BCSP credentials, as demonstrated by its compliance with national and/or internationally recognized standards for certification of persons, most holding a BCSP credential have created an edge for themselves. As recognition for BCSP credentials grow among employers, government agencies, peers, and the public; those holding one have a competitive advantage for safety positions and assignments.</a:t>
            </a:r>
          </a:p>
          <a:p>
            <a:pPr lvl="0"/>
            <a:endParaRPr lang="en-US" sz="1200" dirty="0"/>
          </a:p>
          <a:p>
            <a:pPr lvl="0"/>
            <a:r>
              <a:rPr lang="en-US" sz="1200" dirty="0"/>
              <a:t>Personal </a:t>
            </a:r>
            <a:r>
              <a:rPr lang="en-US" sz="1200" b="1" dirty="0"/>
              <a:t>accomplishment</a:t>
            </a:r>
          </a:p>
          <a:p>
            <a:pPr lvl="0"/>
            <a:r>
              <a:rPr lang="en-US" sz="1200" b="1" dirty="0"/>
              <a:t>Validation</a:t>
            </a:r>
            <a:r>
              <a:rPr lang="en-US" sz="1200" dirty="0"/>
              <a:t> of competency in safety management</a:t>
            </a:r>
          </a:p>
          <a:p>
            <a:pPr lvl="0"/>
            <a:r>
              <a:rPr lang="en-US" sz="1200" dirty="0"/>
              <a:t>Expands </a:t>
            </a:r>
            <a:r>
              <a:rPr lang="en-US" sz="1200" b="1" dirty="0"/>
              <a:t>opportunities</a:t>
            </a:r>
            <a:r>
              <a:rPr lang="en-US" sz="1200" dirty="0"/>
              <a:t> for qualified safety practitioners</a:t>
            </a:r>
          </a:p>
          <a:p>
            <a:pPr lvl="0"/>
            <a:r>
              <a:rPr lang="en-US" sz="1200" dirty="0"/>
              <a:t>More </a:t>
            </a:r>
            <a:r>
              <a:rPr lang="en-US" sz="1200" b="1" dirty="0"/>
              <a:t>competitive</a:t>
            </a:r>
            <a:r>
              <a:rPr lang="en-US" sz="1200" dirty="0"/>
              <a:t> in obtaining jobs, promotions</a:t>
            </a:r>
          </a:p>
          <a:p>
            <a:pPr lvl="0"/>
            <a:r>
              <a:rPr lang="en-US" sz="1200" b="1" dirty="0"/>
              <a:t>Recognizes</a:t>
            </a:r>
            <a:r>
              <a:rPr lang="en-US" sz="1200" dirty="0"/>
              <a:t> contributions of non full-time safety practitioners</a:t>
            </a:r>
          </a:p>
          <a:p>
            <a:pPr lvl="0"/>
            <a:r>
              <a:rPr lang="en-US" sz="1200" dirty="0"/>
              <a:t>Demonstrates that safety is </a:t>
            </a:r>
            <a:r>
              <a:rPr lang="en-US" sz="1200" i="1" dirty="0"/>
              <a:t>everybody’s</a:t>
            </a:r>
            <a:r>
              <a:rPr lang="en-US" sz="1200" dirty="0"/>
              <a:t> job</a:t>
            </a:r>
          </a:p>
          <a:p>
            <a:endParaRPr lang="en-US" dirty="0"/>
          </a:p>
          <a:p>
            <a:endParaRPr lang="en-US" dirty="0"/>
          </a:p>
          <a:p>
            <a:r>
              <a:rPr lang="en-US" dirty="0"/>
              <a:t>Certification also reflects an individuals:</a:t>
            </a:r>
          </a:p>
          <a:p>
            <a:r>
              <a:rPr lang="en-US" dirty="0"/>
              <a:t>	* Dedication to their colleagues’ safety</a:t>
            </a:r>
          </a:p>
          <a:p>
            <a:r>
              <a:rPr lang="en-US" dirty="0"/>
              <a:t>	* Responsibility as a leader</a:t>
            </a:r>
          </a:p>
          <a:p>
            <a:r>
              <a:rPr lang="en-US" dirty="0"/>
              <a:t>	* Desire for accountability</a:t>
            </a:r>
          </a:p>
          <a:p>
            <a:endParaRPr lang="en-US" dirty="0"/>
          </a:p>
          <a:p>
            <a:endParaRPr lang="en-US" dirty="0"/>
          </a:p>
        </p:txBody>
      </p:sp>
    </p:spTree>
    <p:extLst>
      <p:ext uri="{BB962C8B-B14F-4D97-AF65-F5344CB8AC3E}">
        <p14:creationId xmlns:p14="http://schemas.microsoft.com/office/powerpoint/2010/main" val="416780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Achieving certification is important because it demonstrates your level of competency in the safety, health, and environmental (SH&amp;E) fields. Certifications advance safety professionalism, and they provide a competitive advantage for the certificate holder. It’s also important to remember that credentials like the ones BCSP offers demonstrate credibility in your chosen field, and they set the standard for safety that helps keep everyone safe in the workplace. A BCSP certification can also lead to better pay and job mobility, as possessing a greater knowledge base and having more experience can lead to better careers in safety.</a:t>
            </a:r>
          </a:p>
          <a:p>
            <a:endParaRPr lang="en-US" dirty="0"/>
          </a:p>
          <a:p>
            <a:endParaRPr lang="en-US" dirty="0"/>
          </a:p>
        </p:txBody>
      </p:sp>
    </p:spTree>
    <p:extLst>
      <p:ext uri="{BB962C8B-B14F-4D97-AF65-F5344CB8AC3E}">
        <p14:creationId xmlns:p14="http://schemas.microsoft.com/office/powerpoint/2010/main" val="2506066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BCSP Safety Certification Continuum</a:t>
            </a:r>
          </a:p>
          <a:p>
            <a:endParaRPr lang="en-US" b="0" dirty="0"/>
          </a:p>
          <a:p>
            <a:r>
              <a:rPr lang="en-US" b="0" strike="noStrike" dirty="0"/>
              <a:t>This graphic is a good way to convey the differences between BCSP’s certifications. It shows the correlation between each and in which fields the credentials are most useful. </a:t>
            </a:r>
          </a:p>
          <a:p>
            <a:endParaRPr lang="en-US" b="0" strike="noStrike" dirty="0"/>
          </a:p>
          <a:p>
            <a:r>
              <a:rPr lang="en-US" b="0" strike="noStrike" dirty="0"/>
              <a:t>BCSP credentials create a unified safety culture by setting baseline competencies of safety knowledge and skills throughout organizations. </a:t>
            </a:r>
          </a:p>
          <a:p>
            <a:endParaRPr lang="en-US" b="0" dirty="0"/>
          </a:p>
          <a:p>
            <a:r>
              <a:rPr lang="en-US" b="0" dirty="0"/>
              <a:t>The need for safety exists at all levels of an organization. The best safety cultures require safety competency across the organization and value safety leadership at all levels. </a:t>
            </a:r>
          </a:p>
        </p:txBody>
      </p:sp>
    </p:spTree>
    <p:extLst>
      <p:ext uri="{BB962C8B-B14F-4D97-AF65-F5344CB8AC3E}">
        <p14:creationId xmlns:p14="http://schemas.microsoft.com/office/powerpoint/2010/main" val="3250638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BCSP certifications are different, but the process of achieving and maintaining them is the same. This graphic offers a quick overview of the process. A greater explanation can be found in the Complete Guide (https://online.fliphtml5.com/pbcyp/ijfs)</a:t>
            </a:r>
          </a:p>
          <a:p>
            <a:endParaRPr lang="en-US" dirty="0"/>
          </a:p>
        </p:txBody>
      </p:sp>
    </p:spTree>
    <p:extLst>
      <p:ext uri="{BB962C8B-B14F-4D97-AF65-F5344CB8AC3E}">
        <p14:creationId xmlns:p14="http://schemas.microsoft.com/office/powerpoint/2010/main" val="2978789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932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D80DD67-2F9E-4515-A8AB-E295E71D1A19}"/>
              </a:ext>
            </a:extLst>
          </p:cNvPr>
          <p:cNvSpPr/>
          <p:nvPr userDrawn="1"/>
        </p:nvSpPr>
        <p:spPr>
          <a:xfrm>
            <a:off x="0" y="0"/>
            <a:ext cx="12192000" cy="6858000"/>
          </a:xfrm>
          <a:prstGeom prst="rect">
            <a:avLst/>
          </a:prstGeom>
          <a:solidFill>
            <a:srgbClr val="144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 square&#10;&#10;Description automatically generated">
            <a:extLst>
              <a:ext uri="{FF2B5EF4-FFF2-40B4-BE49-F238E27FC236}">
                <a16:creationId xmlns:a16="http://schemas.microsoft.com/office/drawing/2014/main" id="{FC14FFE9-5BFF-4B46-8A78-DFA3671AC6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223" t="12793" b="12844"/>
          <a:stretch/>
        </p:blipFill>
        <p:spPr>
          <a:xfrm>
            <a:off x="-1" y="-1"/>
            <a:ext cx="6688685" cy="6853309"/>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144A848A-778E-4323-BF8C-3A35D210A1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68403" y="6223255"/>
            <a:ext cx="3283444" cy="440635"/>
          </a:xfrm>
          <a:prstGeom prst="rect">
            <a:avLst/>
          </a:prstGeom>
        </p:spPr>
      </p:pic>
      <p:sp>
        <p:nvSpPr>
          <p:cNvPr id="33" name="Text Placeholder 32">
            <a:extLst>
              <a:ext uri="{FF2B5EF4-FFF2-40B4-BE49-F238E27FC236}">
                <a16:creationId xmlns:a16="http://schemas.microsoft.com/office/drawing/2014/main" id="{FA266CB6-BC29-4980-9C01-35C457269109}"/>
              </a:ext>
            </a:extLst>
          </p:cNvPr>
          <p:cNvSpPr>
            <a:spLocks noGrp="1"/>
          </p:cNvSpPr>
          <p:nvPr>
            <p:ph type="body" sz="quarter" idx="12" hasCustomPrompt="1"/>
          </p:nvPr>
        </p:nvSpPr>
        <p:spPr>
          <a:xfrm>
            <a:off x="573088" y="4799013"/>
            <a:ext cx="6113462" cy="1162050"/>
          </a:xfrm>
          <a:prstGeom prst="rect">
            <a:avLst/>
          </a:prstGeom>
        </p:spPr>
        <p:txBody>
          <a:bodyPr>
            <a:noAutofit/>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Museo Sans 700" panose="02000000000000000000" pitchFamily="50" charset="0"/>
              </a:defRPr>
            </a:lvl2pPr>
            <a:lvl3pPr marL="914400" indent="0">
              <a:buNone/>
              <a:defRPr sz="1400">
                <a:solidFill>
                  <a:schemeClr val="bg1"/>
                </a:solidFill>
                <a:latin typeface="Museo Sans 700" panose="02000000000000000000" pitchFamily="50" charset="0"/>
              </a:defRPr>
            </a:lvl3pPr>
            <a:lvl4pPr marL="1371600" indent="0">
              <a:buNone/>
              <a:defRPr sz="1400">
                <a:solidFill>
                  <a:schemeClr val="bg1"/>
                </a:solidFill>
                <a:latin typeface="Museo Sans 700" panose="02000000000000000000" pitchFamily="50" charset="0"/>
              </a:defRPr>
            </a:lvl4pPr>
            <a:lvl5pPr marL="1828800" indent="0">
              <a:buNone/>
              <a:defRPr sz="1400">
                <a:solidFill>
                  <a:schemeClr val="bg1"/>
                </a:solidFill>
                <a:latin typeface="Museo Sans 700" panose="02000000000000000000" pitchFamily="50" charset="0"/>
              </a:defRPr>
            </a:lvl5pPr>
          </a:lstStyle>
          <a:p>
            <a:pPr lvl="0"/>
            <a:r>
              <a:rPr lang="en-US" dirty="0"/>
              <a:t>Presenter:</a:t>
            </a:r>
          </a:p>
          <a:p>
            <a:pPr lvl="0"/>
            <a:r>
              <a:rPr lang="en-US" dirty="0"/>
              <a:t>Title:</a:t>
            </a:r>
          </a:p>
          <a:p>
            <a:pPr lvl="0"/>
            <a:r>
              <a:rPr lang="en-US" dirty="0"/>
              <a:t>Company:</a:t>
            </a:r>
          </a:p>
        </p:txBody>
      </p:sp>
      <p:sp>
        <p:nvSpPr>
          <p:cNvPr id="34" name="Oval 33">
            <a:extLst>
              <a:ext uri="{FF2B5EF4-FFF2-40B4-BE49-F238E27FC236}">
                <a16:creationId xmlns:a16="http://schemas.microsoft.com/office/drawing/2014/main" id="{F24D4ED6-600D-4B69-A0D7-36D3C2AFDDA3}"/>
              </a:ext>
            </a:extLst>
          </p:cNvPr>
          <p:cNvSpPr/>
          <p:nvPr userDrawn="1"/>
        </p:nvSpPr>
        <p:spPr>
          <a:xfrm>
            <a:off x="352828" y="1343682"/>
            <a:ext cx="1062471" cy="106247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a:extLst>
              <a:ext uri="{FF2B5EF4-FFF2-40B4-BE49-F238E27FC236}">
                <a16:creationId xmlns:a16="http://schemas.microsoft.com/office/drawing/2014/main" id="{2F56FB54-7A1E-412D-AD0B-59E917ACDE04}"/>
              </a:ext>
            </a:extLst>
          </p:cNvPr>
          <p:cNvSpPr>
            <a:spLocks noGrp="1"/>
          </p:cNvSpPr>
          <p:nvPr>
            <p:ph type="body" sz="quarter" idx="10"/>
          </p:nvPr>
        </p:nvSpPr>
        <p:spPr>
          <a:xfrm>
            <a:off x="495300" y="1440549"/>
            <a:ext cx="11148060" cy="2963518"/>
          </a:xfrm>
          <a:prstGeom prst="rect">
            <a:avLst/>
          </a:prstGeom>
        </p:spPr>
        <p:txBody>
          <a:bodyPr>
            <a:normAutofit/>
          </a:bodyPr>
          <a:lstStyle>
            <a:lvl1pPr marL="0" indent="0">
              <a:buNone/>
              <a:defRPr sz="7200" b="1">
                <a:solidFill>
                  <a:schemeClr val="bg1"/>
                </a:solidFill>
                <a:latin typeface="Arial" panose="020B0604020202020204" pitchFamily="34" charset="0"/>
                <a:cs typeface="Arial" panose="020B0604020202020204" pitchFamily="34" charset="0"/>
              </a:defRPr>
            </a:lvl1pPr>
          </a:lstStyle>
          <a:p>
            <a:pPr lvl="0"/>
            <a:r>
              <a:rPr lang="en-US" dirty="0"/>
              <a:t>Click to edit Master </a:t>
            </a:r>
          </a:p>
          <a:p>
            <a:pPr lvl="0"/>
            <a:r>
              <a:rPr lang="en-US" dirty="0"/>
              <a:t>text styles</a:t>
            </a:r>
          </a:p>
        </p:txBody>
      </p:sp>
      <p:sp>
        <p:nvSpPr>
          <p:cNvPr id="36" name="TextBox 35">
            <a:extLst>
              <a:ext uri="{FF2B5EF4-FFF2-40B4-BE49-F238E27FC236}">
                <a16:creationId xmlns:a16="http://schemas.microsoft.com/office/drawing/2014/main" id="{25CAE460-43F7-49CD-B54D-AB09E03F7A2B}"/>
              </a:ext>
            </a:extLst>
          </p:cNvPr>
          <p:cNvSpPr txBox="1"/>
          <p:nvPr userDrawn="1"/>
        </p:nvSpPr>
        <p:spPr>
          <a:xfrm>
            <a:off x="140154" y="6637864"/>
            <a:ext cx="3475243" cy="215444"/>
          </a:xfrm>
          <a:prstGeom prst="rect">
            <a:avLst/>
          </a:prstGeom>
          <a:noFill/>
        </p:spPr>
        <p:txBody>
          <a:bodyPr wrap="square" rtlCol="0" anchor="ctr" anchorCtr="0">
            <a:spAutoFit/>
          </a:bodyPr>
          <a:lstStyle/>
          <a:p>
            <a:r>
              <a:rPr lang="en-US" sz="800" dirty="0">
                <a:solidFill>
                  <a:schemeClr val="bg1"/>
                </a:solidFill>
                <a:latin typeface="Arial" panose="020B0604020202020204" pitchFamily="34" charset="0"/>
                <a:cs typeface="Arial" panose="020B0604020202020204" pitchFamily="34" charset="0"/>
              </a:rPr>
              <a:t>V.2022.01.01 | Board of Certified Safety Professionals | BCSP.ORG</a:t>
            </a:r>
          </a:p>
        </p:txBody>
      </p:sp>
    </p:spTree>
    <p:extLst>
      <p:ext uri="{BB962C8B-B14F-4D97-AF65-F5344CB8AC3E}">
        <p14:creationId xmlns:p14="http://schemas.microsoft.com/office/powerpoint/2010/main" val="403009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y Blank">
    <p:bg>
      <p:bgPr>
        <a:solidFill>
          <a:srgbClr val="6666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63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Grey Text">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EC11833-E616-4BB4-9C9C-2D75DCFF306D}"/>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1">
            <a:extLst>
              <a:ext uri="{FF2B5EF4-FFF2-40B4-BE49-F238E27FC236}">
                <a16:creationId xmlns:a16="http://schemas.microsoft.com/office/drawing/2014/main" id="{2B0F7114-92BA-45A2-8F4D-D3106C651D6A}"/>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0" name="Picture 9">
            <a:extLst>
              <a:ext uri="{FF2B5EF4-FFF2-40B4-BE49-F238E27FC236}">
                <a16:creationId xmlns:a16="http://schemas.microsoft.com/office/drawing/2014/main" id="{CD5CC58D-4335-48EE-A40C-8A6E2C4CA894}"/>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a:stretch/>
        </p:blipFill>
        <p:spPr>
          <a:xfrm>
            <a:off x="1985663" y="-2596"/>
            <a:ext cx="10206337" cy="812800"/>
          </a:xfrm>
          <a:prstGeom prst="rect">
            <a:avLst/>
          </a:prstGeom>
          <a:effectLst/>
        </p:spPr>
      </p:pic>
      <p:sp>
        <p:nvSpPr>
          <p:cNvPr id="8" name="Text Placeholder 16">
            <a:extLst>
              <a:ext uri="{FF2B5EF4-FFF2-40B4-BE49-F238E27FC236}">
                <a16:creationId xmlns:a16="http://schemas.microsoft.com/office/drawing/2014/main" id="{08D5C470-ED5C-4536-B609-D4933C7F2552}"/>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023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Grey_Two Column">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9ADE2D1D-DD0B-4CF8-845F-4B2C184A3C71}"/>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1">
            <a:extLst>
              <a:ext uri="{FF2B5EF4-FFF2-40B4-BE49-F238E27FC236}">
                <a16:creationId xmlns:a16="http://schemas.microsoft.com/office/drawing/2014/main" id="{08D27539-61B1-4C1B-B19E-542D27C2E23B}"/>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2" name="Picture 11">
            <a:extLst>
              <a:ext uri="{FF2B5EF4-FFF2-40B4-BE49-F238E27FC236}">
                <a16:creationId xmlns:a16="http://schemas.microsoft.com/office/drawing/2014/main" id="{45D2DCE5-036B-4464-BEF1-9FAF10DAC449}"/>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a:stretch/>
        </p:blipFill>
        <p:spPr>
          <a:xfrm>
            <a:off x="1985663" y="-2596"/>
            <a:ext cx="10206337" cy="812800"/>
          </a:xfrm>
          <a:prstGeom prst="rect">
            <a:avLst/>
          </a:prstGeom>
          <a:effectLst/>
        </p:spPr>
      </p:pic>
      <p:sp>
        <p:nvSpPr>
          <p:cNvPr id="13" name="Text Placeholder 16">
            <a:extLst>
              <a:ext uri="{FF2B5EF4-FFF2-40B4-BE49-F238E27FC236}">
                <a16:creationId xmlns:a16="http://schemas.microsoft.com/office/drawing/2014/main" id="{F4DAB8DF-AD53-4866-9B4E-BF4B97A3A6F9}"/>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3059BC32-663E-457F-BB28-3657F3B78BAA}"/>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7576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Grey Blank">
    <p:bg>
      <p:bgPr>
        <a:solidFill>
          <a:schemeClr val="tx1">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52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13AEAA38-DA7F-47C9-AA72-136B8EEB5E9C}"/>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DC2CF92D-51C5-457B-908C-680E7653CB76}"/>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lstStyle>
            <a:lvl1pPr marL="0" indent="0">
              <a:buNone/>
              <a:defRPr sz="6000" b="1">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4" name="Picture 13">
            <a:extLst>
              <a:ext uri="{FF2B5EF4-FFF2-40B4-BE49-F238E27FC236}">
                <a16:creationId xmlns:a16="http://schemas.microsoft.com/office/drawing/2014/main" id="{B7C5DCCE-07BD-479B-96C0-6F70EA709D77}"/>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17" name="Text Placeholder 16">
            <a:extLst>
              <a:ext uri="{FF2B5EF4-FFF2-40B4-BE49-F238E27FC236}">
                <a16:creationId xmlns:a16="http://schemas.microsoft.com/office/drawing/2014/main" id="{C00968FA-131F-4501-957A-62A7C65A9C18}"/>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latin typeface="Arial" panose="020B0604020202020204" pitchFamily="34" charset="0"/>
                <a:cs typeface="Arial" panose="020B0604020202020204" pitchFamily="34" charset="0"/>
              </a:defRPr>
            </a:lvl1pPr>
            <a:lvl2pPr marL="576072">
              <a:defRPr>
                <a:solidFill>
                  <a:srgbClr val="7F7F7F"/>
                </a:solidFill>
                <a:latin typeface="Arial" panose="020B0604020202020204" pitchFamily="34" charset="0"/>
                <a:cs typeface="Arial" panose="020B0604020202020204" pitchFamily="34" charset="0"/>
              </a:defRPr>
            </a:lvl2pPr>
            <a:lvl3pPr marL="914400">
              <a:defRPr>
                <a:solidFill>
                  <a:srgbClr val="7F7F7F"/>
                </a:solidFill>
                <a:latin typeface="Arial" panose="020B0604020202020204" pitchFamily="34" charset="0"/>
                <a:cs typeface="Arial" panose="020B0604020202020204" pitchFamily="34" charset="0"/>
              </a:defRPr>
            </a:lvl3pPr>
            <a:lvl4pPr marL="1371600">
              <a:defRPr>
                <a:solidFill>
                  <a:srgbClr val="7F7F7F"/>
                </a:solidFill>
                <a:latin typeface="Arial" panose="020B0604020202020204" pitchFamily="34" charset="0"/>
                <a:cs typeface="Arial" panose="020B0604020202020204" pitchFamily="34" charset="0"/>
              </a:defRPr>
            </a:lvl4pPr>
            <a:lvl5pPr marL="1828800">
              <a:defRPr>
                <a:solidFill>
                  <a:srgbClr val="7F7F7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500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_Two Column">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FEDA3BD-2385-4C42-B178-B24E0BA83AB4}"/>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1">
            <a:extLst>
              <a:ext uri="{FF2B5EF4-FFF2-40B4-BE49-F238E27FC236}">
                <a16:creationId xmlns:a16="http://schemas.microsoft.com/office/drawing/2014/main" id="{7974B753-8073-4919-ACCA-DF2B5D732AC5}"/>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lstStyle>
            <a:lvl1pPr marL="0" indent="0">
              <a:buNone/>
              <a:defRPr sz="6000" b="1">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6" name="Picture 5">
            <a:extLst>
              <a:ext uri="{FF2B5EF4-FFF2-40B4-BE49-F238E27FC236}">
                <a16:creationId xmlns:a16="http://schemas.microsoft.com/office/drawing/2014/main" id="{FBCC2B96-57B9-468D-8BE7-D0AA774F65E7}"/>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7" name="Text Placeholder 16">
            <a:extLst>
              <a:ext uri="{FF2B5EF4-FFF2-40B4-BE49-F238E27FC236}">
                <a16:creationId xmlns:a16="http://schemas.microsoft.com/office/drawing/2014/main" id="{F0D0DE67-EF20-49EC-832F-DDA3B64730AF}"/>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latin typeface="Arial" panose="020B0604020202020204" pitchFamily="34" charset="0"/>
                <a:cs typeface="Arial" panose="020B0604020202020204" pitchFamily="34" charset="0"/>
              </a:defRPr>
            </a:lvl1pPr>
            <a:lvl2pPr marL="576072">
              <a:defRPr>
                <a:solidFill>
                  <a:srgbClr val="7F7F7F"/>
                </a:solidFill>
                <a:latin typeface="Arial" panose="020B0604020202020204" pitchFamily="34" charset="0"/>
                <a:cs typeface="Arial" panose="020B0604020202020204" pitchFamily="34" charset="0"/>
              </a:defRPr>
            </a:lvl2pPr>
            <a:lvl3pPr marL="914400">
              <a:defRPr>
                <a:solidFill>
                  <a:srgbClr val="7F7F7F"/>
                </a:solidFill>
                <a:latin typeface="Arial" panose="020B0604020202020204" pitchFamily="34" charset="0"/>
                <a:cs typeface="Arial" panose="020B0604020202020204" pitchFamily="34" charset="0"/>
              </a:defRPr>
            </a:lvl3pPr>
            <a:lvl4pPr marL="1371600">
              <a:defRPr>
                <a:solidFill>
                  <a:srgbClr val="7F7F7F"/>
                </a:solidFill>
                <a:latin typeface="Arial" panose="020B0604020202020204" pitchFamily="34" charset="0"/>
                <a:cs typeface="Arial" panose="020B0604020202020204" pitchFamily="34" charset="0"/>
              </a:defRPr>
            </a:lvl4pPr>
            <a:lvl5pPr marL="1828800">
              <a:defRPr>
                <a:solidFill>
                  <a:srgbClr val="7F7F7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6">
            <a:extLst>
              <a:ext uri="{FF2B5EF4-FFF2-40B4-BE49-F238E27FC236}">
                <a16:creationId xmlns:a16="http://schemas.microsoft.com/office/drawing/2014/main" id="{3AE2319B-A7E5-4117-9EE0-D1C723CFC237}"/>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latin typeface="Arial" panose="020B0604020202020204" pitchFamily="34" charset="0"/>
                <a:cs typeface="Arial" panose="020B0604020202020204" pitchFamily="34" charset="0"/>
              </a:defRPr>
            </a:lvl1pPr>
            <a:lvl2pPr marL="576072">
              <a:defRPr>
                <a:solidFill>
                  <a:srgbClr val="7F7F7F"/>
                </a:solidFill>
                <a:latin typeface="Arial" panose="020B0604020202020204" pitchFamily="34" charset="0"/>
                <a:cs typeface="Arial" panose="020B0604020202020204" pitchFamily="34" charset="0"/>
              </a:defRPr>
            </a:lvl2pPr>
            <a:lvl3pPr marL="914400">
              <a:defRPr>
                <a:solidFill>
                  <a:srgbClr val="7F7F7F"/>
                </a:solidFill>
                <a:latin typeface="Arial" panose="020B0604020202020204" pitchFamily="34" charset="0"/>
                <a:cs typeface="Arial" panose="020B0604020202020204" pitchFamily="34" charset="0"/>
              </a:defRPr>
            </a:lvl3pPr>
            <a:lvl4pPr marL="1371600">
              <a:defRPr>
                <a:solidFill>
                  <a:srgbClr val="7F7F7F"/>
                </a:solidFill>
                <a:latin typeface="Arial" panose="020B0604020202020204" pitchFamily="34" charset="0"/>
                <a:cs typeface="Arial" panose="020B0604020202020204" pitchFamily="34" charset="0"/>
              </a:defRPr>
            </a:lvl4pPr>
            <a:lvl5pPr marL="1828800">
              <a:defRPr>
                <a:solidFill>
                  <a:srgbClr val="7F7F7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212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073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Text">
    <p:bg>
      <p:bgPr>
        <a:solidFill>
          <a:srgbClr val="144B8E"/>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6EB4DFD-72DE-4153-8FDD-5000F0CD5201}"/>
              </a:ext>
            </a:extLst>
          </p:cNvPr>
          <p:cNvSpPr/>
          <p:nvPr userDrawn="1"/>
        </p:nvSpPr>
        <p:spPr>
          <a:xfrm>
            <a:off x="511934" y="779738"/>
            <a:ext cx="945292" cy="945292"/>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1">
            <a:extLst>
              <a:ext uri="{FF2B5EF4-FFF2-40B4-BE49-F238E27FC236}">
                <a16:creationId xmlns:a16="http://schemas.microsoft.com/office/drawing/2014/main" id="{DAE2A3EC-FA59-491F-B5AF-AA70DD255BD0}"/>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6" name="Picture 5">
            <a:extLst>
              <a:ext uri="{FF2B5EF4-FFF2-40B4-BE49-F238E27FC236}">
                <a16:creationId xmlns:a16="http://schemas.microsoft.com/office/drawing/2014/main" id="{F9341BC5-5437-4B45-81B3-A3D677ABE073}"/>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7" name="Text Placeholder 16">
            <a:extLst>
              <a:ext uri="{FF2B5EF4-FFF2-40B4-BE49-F238E27FC236}">
                <a16:creationId xmlns:a16="http://schemas.microsoft.com/office/drawing/2014/main" id="{3070BE09-68D7-409D-8D64-B578CE25440A}"/>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2CFAB701-B71B-B543-BDC9-0391E5265A25}"/>
              </a:ext>
            </a:extLst>
          </p:cNvPr>
          <p:cNvSpPr txBox="1"/>
          <p:nvPr userDrawn="1"/>
        </p:nvSpPr>
        <p:spPr>
          <a:xfrm>
            <a:off x="-130629" y="-65314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7442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_Two Column">
    <p:bg>
      <p:bgPr>
        <a:solidFill>
          <a:srgbClr val="144B8E"/>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392C57A-4B48-4188-9964-9ABEDF749D88}"/>
              </a:ext>
            </a:extLst>
          </p:cNvPr>
          <p:cNvSpPr/>
          <p:nvPr userDrawn="1"/>
        </p:nvSpPr>
        <p:spPr>
          <a:xfrm>
            <a:off x="511934" y="779738"/>
            <a:ext cx="945292" cy="945292"/>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1">
            <a:extLst>
              <a:ext uri="{FF2B5EF4-FFF2-40B4-BE49-F238E27FC236}">
                <a16:creationId xmlns:a16="http://schemas.microsoft.com/office/drawing/2014/main" id="{D2E99037-5728-435D-BFE5-C64B0B2B3049}"/>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7" name="Picture 6">
            <a:extLst>
              <a:ext uri="{FF2B5EF4-FFF2-40B4-BE49-F238E27FC236}">
                <a16:creationId xmlns:a16="http://schemas.microsoft.com/office/drawing/2014/main" id="{95A5BEA8-F4FD-4FBE-BF8B-CFA30DE95355}"/>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9" name="Text Placeholder 16">
            <a:extLst>
              <a:ext uri="{FF2B5EF4-FFF2-40B4-BE49-F238E27FC236}">
                <a16:creationId xmlns:a16="http://schemas.microsoft.com/office/drawing/2014/main" id="{ED530C8F-B098-4300-9708-DDDFBC0BF863}"/>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6">
            <a:extLst>
              <a:ext uri="{FF2B5EF4-FFF2-40B4-BE49-F238E27FC236}">
                <a16:creationId xmlns:a16="http://schemas.microsoft.com/office/drawing/2014/main" id="{FBDFA456-3EAB-496F-844A-0B2B83BE2011}"/>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0451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Blank">
    <p:bg>
      <p:bgPr>
        <a:solidFill>
          <a:srgbClr val="144B8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48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Text">
    <p:bg>
      <p:bgPr>
        <a:solidFill>
          <a:srgbClr val="666666"/>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EC11833-E616-4BB4-9C9C-2D75DCFF306D}"/>
              </a:ext>
            </a:extLst>
          </p:cNvPr>
          <p:cNvSpPr/>
          <p:nvPr userDrawn="1"/>
        </p:nvSpPr>
        <p:spPr>
          <a:xfrm>
            <a:off x="511934" y="779738"/>
            <a:ext cx="945292" cy="945292"/>
          </a:xfrm>
          <a:prstGeom prst="ellipse">
            <a:avLst/>
          </a:prstGeom>
          <a:solidFill>
            <a:srgbClr val="FB8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43B0B48-E0EF-425A-A2A6-9C8432BF8703}"/>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6" name="Text Placeholder 11">
            <a:extLst>
              <a:ext uri="{FF2B5EF4-FFF2-40B4-BE49-F238E27FC236}">
                <a16:creationId xmlns:a16="http://schemas.microsoft.com/office/drawing/2014/main" id="{2B0F7114-92BA-45A2-8F4D-D3106C651D6A}"/>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Text Placeholder 16">
            <a:extLst>
              <a:ext uri="{FF2B5EF4-FFF2-40B4-BE49-F238E27FC236}">
                <a16:creationId xmlns:a16="http://schemas.microsoft.com/office/drawing/2014/main" id="{1D7142BC-B7A2-4FBB-B6FB-465AE69E5A80}"/>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629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_Two Column">
    <p:bg>
      <p:bgPr>
        <a:solidFill>
          <a:srgbClr val="666666"/>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9ADE2D1D-DD0B-4CF8-845F-4B2C184A3C71}"/>
              </a:ext>
            </a:extLst>
          </p:cNvPr>
          <p:cNvSpPr/>
          <p:nvPr userDrawn="1"/>
        </p:nvSpPr>
        <p:spPr>
          <a:xfrm>
            <a:off x="511934" y="779738"/>
            <a:ext cx="945292" cy="945292"/>
          </a:xfrm>
          <a:prstGeom prst="ellipse">
            <a:avLst/>
          </a:prstGeom>
          <a:solidFill>
            <a:srgbClr val="FB8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E5F2F8-D458-455F-B47B-977436E08230}"/>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7" name="Text Placeholder 11">
            <a:extLst>
              <a:ext uri="{FF2B5EF4-FFF2-40B4-BE49-F238E27FC236}">
                <a16:creationId xmlns:a16="http://schemas.microsoft.com/office/drawing/2014/main" id="{08D27539-61B1-4C1B-B19E-542D27C2E23B}"/>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1" name="Text Placeholder 16">
            <a:extLst>
              <a:ext uri="{FF2B5EF4-FFF2-40B4-BE49-F238E27FC236}">
                <a16:creationId xmlns:a16="http://schemas.microsoft.com/office/drawing/2014/main" id="{88716255-BDAD-4174-BF40-00BC37501355}"/>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6">
            <a:extLst>
              <a:ext uri="{FF2B5EF4-FFF2-40B4-BE49-F238E27FC236}">
                <a16:creationId xmlns:a16="http://schemas.microsoft.com/office/drawing/2014/main" id="{A1FD60F6-9DAA-4889-A934-64F92E8681D2}"/>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656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9A5848-C4A6-4D33-9FF3-432ACE43F052}"/>
              </a:ext>
            </a:extLst>
          </p:cNvPr>
          <p:cNvSpPr/>
          <p:nvPr userDrawn="1"/>
        </p:nvSpPr>
        <p:spPr>
          <a:xfrm>
            <a:off x="0" y="6282047"/>
            <a:ext cx="12192000" cy="57595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873DEC-C52B-4612-B8BE-01C16688C9D0}"/>
              </a:ext>
            </a:extLst>
          </p:cNvPr>
          <p:cNvSpPr txBox="1"/>
          <p:nvPr userDrawn="1"/>
        </p:nvSpPr>
        <p:spPr>
          <a:xfrm>
            <a:off x="140154" y="6637864"/>
            <a:ext cx="3475243" cy="215444"/>
          </a:xfrm>
          <a:prstGeom prst="rect">
            <a:avLst/>
          </a:prstGeom>
          <a:noFill/>
        </p:spPr>
        <p:txBody>
          <a:bodyPr wrap="square" rtlCol="0" anchor="ctr" anchorCtr="0">
            <a:spAutoFit/>
          </a:bodyPr>
          <a:lstStyle/>
          <a:p>
            <a:r>
              <a:rPr lang="en-US" sz="800" dirty="0">
                <a:solidFill>
                  <a:schemeClr val="bg1"/>
                </a:solidFill>
                <a:latin typeface="Arial" panose="020B0604020202020204" pitchFamily="34" charset="0"/>
                <a:cs typeface="Arial" panose="020B0604020202020204" pitchFamily="34" charset="0"/>
              </a:rPr>
              <a:t>V.2022.01.01 | Board of Certified Safety Professionals | BCSP.ORG</a:t>
            </a:r>
          </a:p>
        </p:txBody>
      </p:sp>
      <p:pic>
        <p:nvPicPr>
          <p:cNvPr id="14" name="Picture 13">
            <a:extLst>
              <a:ext uri="{FF2B5EF4-FFF2-40B4-BE49-F238E27FC236}">
                <a16:creationId xmlns:a16="http://schemas.microsoft.com/office/drawing/2014/main" id="{4EC2E63B-010C-48F8-839E-965C3F67CDA4}"/>
              </a:ext>
            </a:extLst>
          </p:cNvPr>
          <p:cNvPicPr>
            <a:picLocks noChangeAspect="1"/>
          </p:cNvPicPr>
          <p:nvPr userDrawn="1"/>
        </p:nvPicPr>
        <p:blipFill rotWithShape="1">
          <a:blip r:embed="rId15" cstate="email">
            <a:alphaModFix amt="54000"/>
            <a:extLst>
              <a:ext uri="{28A0092B-C50C-407E-A947-70E740481C1C}">
                <a14:useLocalDpi xmlns:a14="http://schemas.microsoft.com/office/drawing/2010/main"/>
              </a:ext>
            </a:extLst>
          </a:blip>
          <a:srcRect/>
          <a:stretch/>
        </p:blipFill>
        <p:spPr>
          <a:xfrm>
            <a:off x="-1" y="6403310"/>
            <a:ext cx="9646807" cy="238768"/>
          </a:xfrm>
          <a:prstGeom prst="rect">
            <a:avLst/>
          </a:prstGeom>
          <a:effectLst/>
        </p:spPr>
      </p:pic>
      <p:pic>
        <p:nvPicPr>
          <p:cNvPr id="15" name="Picture 14" descr="A picture containing text&#10;&#10;Description automatically generated">
            <a:extLst>
              <a:ext uri="{FF2B5EF4-FFF2-40B4-BE49-F238E27FC236}">
                <a16:creationId xmlns:a16="http://schemas.microsoft.com/office/drawing/2014/main" id="{A94256BB-F81F-4EA6-8230-3EEB7675F3AD}"/>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9696988" y="6373754"/>
            <a:ext cx="2354858" cy="316020"/>
          </a:xfrm>
          <a:prstGeom prst="rect">
            <a:avLst/>
          </a:prstGeom>
        </p:spPr>
      </p:pic>
    </p:spTree>
    <p:extLst>
      <p:ext uri="{BB962C8B-B14F-4D97-AF65-F5344CB8AC3E}">
        <p14:creationId xmlns:p14="http://schemas.microsoft.com/office/powerpoint/2010/main" val="52726703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www.vue.com/bcsp/"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14335B-5999-4EEE-B4B8-C49CF01B53F2}"/>
              </a:ext>
            </a:extLst>
          </p:cNvPr>
          <p:cNvSpPr>
            <a:spLocks noGrp="1"/>
          </p:cNvSpPr>
          <p:nvPr>
            <p:ph type="body" sz="quarter" idx="12"/>
          </p:nvPr>
        </p:nvSpPr>
        <p:spPr/>
        <p:txBody>
          <a:bodyPr/>
          <a:lstStyle/>
          <a:p>
            <a:r>
              <a:rPr lang="en-US" dirty="0"/>
              <a:t>Presenter:</a:t>
            </a:r>
          </a:p>
          <a:p>
            <a:r>
              <a:rPr lang="en-US" dirty="0"/>
              <a:t>Title:</a:t>
            </a:r>
          </a:p>
          <a:p>
            <a:r>
              <a:rPr lang="en-US" dirty="0"/>
              <a:t>Company:</a:t>
            </a:r>
          </a:p>
          <a:p>
            <a:endParaRPr lang="en-US" dirty="0"/>
          </a:p>
        </p:txBody>
      </p:sp>
      <p:sp>
        <p:nvSpPr>
          <p:cNvPr id="5" name="Text Placeholder 2">
            <a:extLst>
              <a:ext uri="{FF2B5EF4-FFF2-40B4-BE49-F238E27FC236}">
                <a16:creationId xmlns:a16="http://schemas.microsoft.com/office/drawing/2014/main" id="{89E3EDA3-0C78-4212-B6EC-D14E5300ED76}"/>
              </a:ext>
            </a:extLst>
          </p:cNvPr>
          <p:cNvSpPr>
            <a:spLocks noGrp="1"/>
          </p:cNvSpPr>
          <p:nvPr>
            <p:ph type="body" sz="quarter" idx="10"/>
          </p:nvPr>
        </p:nvSpPr>
        <p:spPr/>
        <p:txBody>
          <a:bodyPr>
            <a:normAutofit/>
          </a:bodyPr>
          <a:lstStyle/>
          <a:p>
            <a:r>
              <a:rPr lang="en-US" dirty="0"/>
              <a:t>Occupational Hygiene</a:t>
            </a:r>
            <a:br>
              <a:rPr lang="en-US" dirty="0"/>
            </a:br>
            <a:r>
              <a:rPr lang="en-US" dirty="0"/>
              <a:t>and Safety Technician </a:t>
            </a:r>
          </a:p>
        </p:txBody>
      </p:sp>
      <p:pic>
        <p:nvPicPr>
          <p:cNvPr id="6" name="Picture 5">
            <a:extLst>
              <a:ext uri="{FF2B5EF4-FFF2-40B4-BE49-F238E27FC236}">
                <a16:creationId xmlns:a16="http://schemas.microsoft.com/office/drawing/2014/main" id="{8DA0C330-07C1-45F1-8D7E-D1A6716C8C8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727833" y="4505450"/>
            <a:ext cx="3891079" cy="1316878"/>
          </a:xfrm>
          <a:prstGeom prst="rect">
            <a:avLst/>
          </a:prstGeom>
        </p:spPr>
      </p:pic>
    </p:spTree>
    <p:extLst>
      <p:ext uri="{BB962C8B-B14F-4D97-AF65-F5344CB8AC3E}">
        <p14:creationId xmlns:p14="http://schemas.microsoft.com/office/powerpoint/2010/main" val="14507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ky, outdoor, factory, building&#10;&#10;Description automatically generated">
            <a:extLst>
              <a:ext uri="{FF2B5EF4-FFF2-40B4-BE49-F238E27FC236}">
                <a16:creationId xmlns:a16="http://schemas.microsoft.com/office/drawing/2014/main" id="{C94586E3-D2DD-EF4F-ACE8-436108194EA4}"/>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1" y="0"/>
            <a:ext cx="12192001" cy="6289158"/>
          </a:xfrm>
          <a:prstGeom prst="rect">
            <a:avLst/>
          </a:prstGeom>
        </p:spPr>
      </p:pic>
      <p:pic>
        <p:nvPicPr>
          <p:cNvPr id="3" name="Picture 2">
            <a:extLst>
              <a:ext uri="{FF2B5EF4-FFF2-40B4-BE49-F238E27FC236}">
                <a16:creationId xmlns:a16="http://schemas.microsoft.com/office/drawing/2014/main" id="{7F7899CF-C92E-46E4-84C5-455ABDCA5E09}"/>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3544410" y="506588"/>
            <a:ext cx="8647590" cy="812800"/>
          </a:xfrm>
          <a:prstGeom prst="rect">
            <a:avLst/>
          </a:prstGeom>
          <a:effectLst/>
        </p:spPr>
      </p:pic>
      <p:pic>
        <p:nvPicPr>
          <p:cNvPr id="4" name="Content Placeholder 18" descr="A person holding a banana&#10;&#10;Description automatically generated">
            <a:extLst>
              <a:ext uri="{FF2B5EF4-FFF2-40B4-BE49-F238E27FC236}">
                <a16:creationId xmlns:a16="http://schemas.microsoft.com/office/drawing/2014/main" id="{AD10B160-6D24-4E4B-81A2-7C37107219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81831" y="1763713"/>
            <a:ext cx="2975450" cy="4351337"/>
          </a:xfrm>
        </p:spPr>
      </p:pic>
      <p:sp>
        <p:nvSpPr>
          <p:cNvPr id="5" name="Rectangle 4">
            <a:extLst>
              <a:ext uri="{FF2B5EF4-FFF2-40B4-BE49-F238E27FC236}">
                <a16:creationId xmlns:a16="http://schemas.microsoft.com/office/drawing/2014/main" id="{23F4E8F1-657D-4570-95FD-C1CC2F5D5997}"/>
              </a:ext>
            </a:extLst>
          </p:cNvPr>
          <p:cNvSpPr/>
          <p:nvPr/>
        </p:nvSpPr>
        <p:spPr>
          <a:xfrm>
            <a:off x="650199" y="2050613"/>
            <a:ext cx="5958419" cy="2000548"/>
          </a:xfrm>
          <a:prstGeom prst="rect">
            <a:avLst/>
          </a:prstGeom>
        </p:spPr>
        <p:txBody>
          <a:bodyPr wrap="square" anchor="t">
            <a:spAutoFit/>
          </a:bodyPr>
          <a:lstStyle/>
          <a:p>
            <a:pPr marL="365760" indent="-283464">
              <a:lnSpc>
                <a:spcPct val="100000"/>
              </a:lnSpc>
              <a:spcBef>
                <a:spcPts val="0"/>
              </a:spcBef>
              <a:defRPr/>
            </a:pPr>
            <a:r>
              <a:rPr lang="en-US" sz="2200" b="1" dirty="0">
                <a:latin typeface="Arial" panose="020B0604020202020204" pitchFamily="34" charset="0"/>
              </a:rPr>
              <a:t>Experience Requirement </a:t>
            </a:r>
          </a:p>
          <a:p>
            <a:pPr marL="579438" lvl="1" indent="-234950">
              <a:buFont typeface="Arial" panose="020B0604020202020204" pitchFamily="34" charset="0"/>
              <a:buChar char="•"/>
              <a:defRPr/>
            </a:pPr>
            <a:r>
              <a:rPr lang="en-US" sz="1600" b="1" dirty="0">
                <a:solidFill>
                  <a:schemeClr val="tx1">
                    <a:lumMod val="50000"/>
                    <a:lumOff val="50000"/>
                  </a:schemeClr>
                </a:solidFill>
                <a:latin typeface="Arial" panose="020B0604020202020204" pitchFamily="34" charset="0"/>
              </a:rPr>
              <a:t>Have 3 years of experience with 35% of primary job duties in safety and health</a:t>
            </a:r>
          </a:p>
          <a:p>
            <a:pPr marL="579438" lvl="1" indent="-234950">
              <a:buFont typeface="Arial" panose="020B0604020202020204" pitchFamily="34" charset="0"/>
              <a:buChar char="•"/>
              <a:defRPr/>
            </a:pPr>
            <a:endParaRPr lang="en-US" sz="1600" b="1" dirty="0">
              <a:solidFill>
                <a:schemeClr val="tx1">
                  <a:lumMod val="50000"/>
                  <a:lumOff val="50000"/>
                </a:schemeClr>
              </a:solidFill>
              <a:latin typeface="Arial" panose="020B0604020202020204" pitchFamily="34" charset="0"/>
            </a:endParaRPr>
          </a:p>
          <a:p>
            <a:pPr marL="365760" indent="-283464">
              <a:lnSpc>
                <a:spcPct val="100000"/>
              </a:lnSpc>
              <a:spcBef>
                <a:spcPts val="0"/>
              </a:spcBef>
              <a:defRPr/>
            </a:pPr>
            <a:r>
              <a:rPr lang="en-US" sz="2200" b="1" dirty="0">
                <a:latin typeface="Arial" panose="020B0604020202020204" pitchFamily="34" charset="0"/>
              </a:rPr>
              <a:t>Ethics</a:t>
            </a:r>
          </a:p>
          <a:p>
            <a:pPr marL="571500" lvl="1" indent="-227013">
              <a:lnSpc>
                <a:spcPct val="100000"/>
              </a:lnSpc>
              <a:spcBef>
                <a:spcPts val="0"/>
              </a:spcBef>
              <a:buFont typeface="Arial" panose="020B0604020202020204" pitchFamily="34" charset="0"/>
              <a:buChar char="•"/>
              <a:defRPr/>
            </a:pPr>
            <a:r>
              <a:rPr lang="en-US" sz="1600" b="1" dirty="0">
                <a:solidFill>
                  <a:schemeClr val="tx1">
                    <a:lumMod val="50000"/>
                    <a:lumOff val="50000"/>
                  </a:schemeClr>
                </a:solidFill>
                <a:latin typeface="Arial" panose="020B0604020202020204" pitchFamily="34" charset="0"/>
              </a:rPr>
              <a:t>Commitment to the BCSP Code of Ethics</a:t>
            </a:r>
          </a:p>
          <a:p>
            <a:pPr marL="579438" lvl="1" indent="-234950">
              <a:buFont typeface="Arial" panose="020B0604020202020204" pitchFamily="34" charset="0"/>
              <a:buChar char="•"/>
              <a:defRPr/>
            </a:pPr>
            <a:endParaRPr lang="en-US" sz="1600" b="1" dirty="0">
              <a:solidFill>
                <a:schemeClr val="tx1">
                  <a:lumMod val="50000"/>
                  <a:lumOff val="50000"/>
                </a:schemeClr>
              </a:solidFill>
              <a:latin typeface="Arial" panose="020B0604020202020204" pitchFamily="34" charset="0"/>
            </a:endParaRPr>
          </a:p>
        </p:txBody>
      </p:sp>
      <p:sp>
        <p:nvSpPr>
          <p:cNvPr id="7" name="Title 1">
            <a:extLst>
              <a:ext uri="{FF2B5EF4-FFF2-40B4-BE49-F238E27FC236}">
                <a16:creationId xmlns:a16="http://schemas.microsoft.com/office/drawing/2014/main" id="{0CD18DB8-BC5E-4A75-B147-3815E85CE41B}"/>
              </a:ext>
            </a:extLst>
          </p:cNvPr>
          <p:cNvSpPr txBox="1">
            <a:spLocks/>
          </p:cNvSpPr>
          <p:nvPr/>
        </p:nvSpPr>
        <p:spPr>
          <a:xfrm>
            <a:off x="1407215" y="1387178"/>
            <a:ext cx="13876171" cy="848706"/>
          </a:xfrm>
          <a:prstGeom prst="rect">
            <a:avLst/>
          </a:prstGeom>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3200" dirty="0">
                <a:solidFill>
                  <a:schemeClr val="accent5"/>
                </a:solidFill>
              </a:rPr>
              <a:t>Eligibility Requirements </a:t>
            </a:r>
          </a:p>
        </p:txBody>
      </p:sp>
      <p:pic>
        <p:nvPicPr>
          <p:cNvPr id="8" name="Picture 7">
            <a:extLst>
              <a:ext uri="{FF2B5EF4-FFF2-40B4-BE49-F238E27FC236}">
                <a16:creationId xmlns:a16="http://schemas.microsoft.com/office/drawing/2014/main" id="{654416AD-60BC-482A-A8C7-481EA5AED4DE}"/>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04251" y="507849"/>
            <a:ext cx="3209427" cy="1086182"/>
          </a:xfrm>
          <a:prstGeom prst="rect">
            <a:avLst/>
          </a:prstGeom>
        </p:spPr>
      </p:pic>
    </p:spTree>
    <p:extLst>
      <p:ext uri="{BB962C8B-B14F-4D97-AF65-F5344CB8AC3E}">
        <p14:creationId xmlns:p14="http://schemas.microsoft.com/office/powerpoint/2010/main" val="3543349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709098A-4FDF-4145-A2F3-1D0D66C8B021}"/>
              </a:ext>
            </a:extLst>
          </p:cNvPr>
          <p:cNvSpPr/>
          <p:nvPr/>
        </p:nvSpPr>
        <p:spPr>
          <a:xfrm>
            <a:off x="490691" y="779738"/>
            <a:ext cx="945292" cy="945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4">
            <a:extLst>
              <a:ext uri="{FF2B5EF4-FFF2-40B4-BE49-F238E27FC236}">
                <a16:creationId xmlns:a16="http://schemas.microsoft.com/office/drawing/2014/main" id="{7BD58C7E-B82C-CE48-A5F3-21736455A62F}"/>
              </a:ext>
            </a:extLst>
          </p:cNvPr>
          <p:cNvSpPr txBox="1">
            <a:spLocks/>
          </p:cNvSpPr>
          <p:nvPr/>
        </p:nvSpPr>
        <p:spPr>
          <a:xfrm>
            <a:off x="618523" y="2031406"/>
            <a:ext cx="6449066" cy="2294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400" b="1" dirty="0">
                <a:latin typeface="Arial" panose="020B0604020202020204" pitchFamily="34" charset="0"/>
                <a:cs typeface="Arial" panose="020B0604020202020204" pitchFamily="34" charset="0"/>
              </a:rPr>
              <a:t>Exams are taken at Pearson VUE’s test centers located around the world </a:t>
            </a:r>
            <a:r>
              <a:rPr lang="en-US" sz="2400" dirty="0">
                <a:hlinkClick r:id="rId3"/>
              </a:rPr>
              <a:t>http://www.vue.com/bcsp/</a:t>
            </a:r>
            <a:endParaRPr lang="en-US" sz="2400" b="1" dirty="0">
              <a:latin typeface="Arial" panose="020B0604020202020204" pitchFamily="34" charset="0"/>
              <a:cs typeface="Arial" panose="020B0604020202020204" pitchFamily="34" charset="0"/>
            </a:endParaRPr>
          </a:p>
          <a:p>
            <a:pPr>
              <a:spcAft>
                <a:spcPts val="1200"/>
              </a:spcAft>
            </a:pPr>
            <a:r>
              <a:rPr lang="en-US" sz="2400" b="1" dirty="0">
                <a:latin typeface="Arial" panose="020B0604020202020204" pitchFamily="34" charset="0"/>
                <a:cs typeface="Arial" panose="020B0604020202020204" pitchFamily="34" charset="0"/>
              </a:rPr>
              <a:t>Four-hour exam with 200 multiple                                                choice questions</a:t>
            </a:r>
          </a:p>
          <a:p>
            <a:r>
              <a:rPr lang="en-US" b="1" dirty="0">
                <a:latin typeface="Arial" panose="020B0604020202020204" pitchFamily="34" charset="0"/>
                <a:cs typeface="Arial" panose="020B0604020202020204" pitchFamily="34" charset="0"/>
              </a:rPr>
              <a:t>Fees</a:t>
            </a:r>
          </a:p>
          <a:p>
            <a:pPr lvl="1"/>
            <a:r>
              <a:rPr lang="en-US" dirty="0">
                <a:latin typeface="Arial" panose="020B0604020202020204" pitchFamily="34" charset="0"/>
                <a:cs typeface="Arial" panose="020B0604020202020204" pitchFamily="34" charset="0"/>
              </a:rPr>
              <a:t>Application fee </a:t>
            </a:r>
          </a:p>
          <a:p>
            <a:pPr lvl="1"/>
            <a:r>
              <a:rPr lang="en-US" dirty="0">
                <a:latin typeface="Arial" panose="020B0604020202020204" pitchFamily="34" charset="0"/>
                <a:cs typeface="Arial" panose="020B0604020202020204" pitchFamily="34" charset="0"/>
              </a:rPr>
              <a:t>Exam fee </a:t>
            </a:r>
          </a:p>
          <a:p>
            <a:pPr lvl="1"/>
            <a:r>
              <a:rPr lang="en-US" dirty="0">
                <a:latin typeface="Arial" panose="020B0604020202020204" pitchFamily="34" charset="0"/>
                <a:cs typeface="Arial" panose="020B0604020202020204" pitchFamily="34" charset="0"/>
              </a:rPr>
              <a:t>Annual renewal </a:t>
            </a:r>
          </a:p>
          <a:p>
            <a:endParaRPr lang="en-US" sz="2400" b="1" dirty="0">
              <a:latin typeface="Arial" panose="020B0604020202020204" pitchFamily="34" charset="0"/>
              <a:cs typeface="Arial" panose="020B0604020202020204" pitchFamily="34" charset="0"/>
            </a:endParaRPr>
          </a:p>
          <a:p>
            <a:pPr marL="0" indent="0">
              <a:buNone/>
            </a:pPr>
            <a:endParaRPr lang="en-US" sz="2400" dirty="0"/>
          </a:p>
        </p:txBody>
      </p:sp>
      <p:pic>
        <p:nvPicPr>
          <p:cNvPr id="4" name="Picture 3">
            <a:extLst>
              <a:ext uri="{FF2B5EF4-FFF2-40B4-BE49-F238E27FC236}">
                <a16:creationId xmlns:a16="http://schemas.microsoft.com/office/drawing/2014/main" id="{708EB734-4A7A-3A44-8801-66CCD33926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34379" y="867574"/>
            <a:ext cx="6449067" cy="5426414"/>
          </a:xfrm>
          <a:prstGeom prst="rect">
            <a:avLst/>
          </a:prstGeom>
          <a:effectLst>
            <a:softEdge rad="1077366"/>
          </a:effectLst>
        </p:spPr>
      </p:pic>
      <p:sp>
        <p:nvSpPr>
          <p:cNvPr id="5" name="Text Placeholder 11">
            <a:extLst>
              <a:ext uri="{FF2B5EF4-FFF2-40B4-BE49-F238E27FC236}">
                <a16:creationId xmlns:a16="http://schemas.microsoft.com/office/drawing/2014/main" id="{E2F2CA0D-3C31-D244-81BC-7545E4F7984C}"/>
              </a:ext>
            </a:extLst>
          </p:cNvPr>
          <p:cNvSpPr txBox="1">
            <a:spLocks/>
          </p:cNvSpPr>
          <p:nvPr/>
        </p:nvSpPr>
        <p:spPr>
          <a:xfrm>
            <a:off x="618523" y="899582"/>
            <a:ext cx="11220138"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Examination and Fees</a:t>
            </a:r>
          </a:p>
        </p:txBody>
      </p:sp>
    </p:spTree>
    <p:extLst>
      <p:ext uri="{BB962C8B-B14F-4D97-AF65-F5344CB8AC3E}">
        <p14:creationId xmlns:p14="http://schemas.microsoft.com/office/powerpoint/2010/main" val="3163892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6B4778-5430-FE47-829A-3FE7053A1233}"/>
              </a:ext>
            </a:extLst>
          </p:cNvPr>
          <p:cNvSpPr/>
          <p:nvPr/>
        </p:nvSpPr>
        <p:spPr>
          <a:xfrm>
            <a:off x="-1" y="2731358"/>
            <a:ext cx="12220230" cy="21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0BC1B08-6CB9-4C91-973E-9EE4C2A47B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83677" y="5232436"/>
            <a:ext cx="4059873" cy="1068353"/>
          </a:xfrm>
          <a:prstGeom prst="rect">
            <a:avLst/>
          </a:prstGeom>
        </p:spPr>
      </p:pic>
      <p:sp>
        <p:nvSpPr>
          <p:cNvPr id="7" name="TextBox 6">
            <a:extLst>
              <a:ext uri="{FF2B5EF4-FFF2-40B4-BE49-F238E27FC236}">
                <a16:creationId xmlns:a16="http://schemas.microsoft.com/office/drawing/2014/main" id="{263069F9-7895-4D85-9CA8-5546611C9C8B}"/>
              </a:ext>
            </a:extLst>
          </p:cNvPr>
          <p:cNvSpPr txBox="1"/>
          <p:nvPr/>
        </p:nvSpPr>
        <p:spPr>
          <a:xfrm>
            <a:off x="2064123" y="4861488"/>
            <a:ext cx="2649315" cy="584775"/>
          </a:xfrm>
          <a:prstGeom prst="rect">
            <a:avLst/>
          </a:prstGeom>
          <a:noFill/>
        </p:spPr>
        <p:txBody>
          <a:bodyPr wrap="none" rtlCol="0">
            <a:spAutoFit/>
          </a:bodyPr>
          <a:lstStyle/>
          <a:p>
            <a:r>
              <a:rPr lang="en-US" sz="2400" b="1" dirty="0">
                <a:latin typeface="Arial Black" panose="020B0A04020102020204" pitchFamily="34" charset="0"/>
                <a:cs typeface="Arial" panose="020B0604020202020204" pitchFamily="34" charset="0"/>
              </a:rPr>
              <a:t>Apply Today </a:t>
            </a:r>
            <a:r>
              <a:rPr lang="en-US" sz="3200" b="1" dirty="0">
                <a:latin typeface="Arial Black" panose="020B0A040201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D6CFC37E-3771-4812-B83F-9A3343000B1D}"/>
              </a:ext>
            </a:extLst>
          </p:cNvPr>
          <p:cNvSpPr txBox="1">
            <a:spLocks/>
          </p:cNvSpPr>
          <p:nvPr/>
        </p:nvSpPr>
        <p:spPr>
          <a:xfrm>
            <a:off x="514132" y="385729"/>
            <a:ext cx="5891646" cy="132556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rPr>
              <a:t>Now Offering an</a:t>
            </a:r>
            <a:br>
              <a:rPr lang="en-US" dirty="0"/>
            </a:br>
            <a:r>
              <a:rPr lang="en-US" sz="6000" dirty="0">
                <a:solidFill>
                  <a:srgbClr val="8BC642"/>
                </a:solidFill>
                <a:latin typeface="Arial Black" panose="020B0A04020102020204" pitchFamily="34" charset="0"/>
              </a:rPr>
              <a:t>Exam Bundle!</a:t>
            </a:r>
          </a:p>
        </p:txBody>
      </p:sp>
      <p:sp>
        <p:nvSpPr>
          <p:cNvPr id="4" name="TextBox 3">
            <a:extLst>
              <a:ext uri="{FF2B5EF4-FFF2-40B4-BE49-F238E27FC236}">
                <a16:creationId xmlns:a16="http://schemas.microsoft.com/office/drawing/2014/main" id="{385FF185-50F5-42AF-AA59-11A3B44DC76C}"/>
              </a:ext>
            </a:extLst>
          </p:cNvPr>
          <p:cNvSpPr txBox="1"/>
          <p:nvPr/>
        </p:nvSpPr>
        <p:spPr>
          <a:xfrm>
            <a:off x="641716" y="1568412"/>
            <a:ext cx="5636479" cy="1138773"/>
          </a:xfrm>
          <a:prstGeom prst="rect">
            <a:avLst/>
          </a:prstGeom>
          <a:noFill/>
        </p:spPr>
        <p:txBody>
          <a:bodyPr wrap="none" rtlCol="0">
            <a:spAutoFit/>
          </a:bodyPr>
          <a:lstStyle/>
          <a:p>
            <a:pPr algn="ctr"/>
            <a:r>
              <a:rPr lang="en-US" sz="4400" b="1" dirty="0">
                <a:latin typeface="Arial Black" panose="020B0604020202020204" pitchFamily="34" charset="0"/>
                <a:cs typeface="Arial" panose="020B0604020202020204" pitchFamily="34" charset="0"/>
              </a:rPr>
              <a:t>REDUCE STRESS </a:t>
            </a:r>
          </a:p>
          <a:p>
            <a:pPr algn="ctr"/>
            <a:r>
              <a:rPr lang="en-US" sz="2400" b="1" dirty="0">
                <a:latin typeface="Arial" panose="020B0604020202020204" pitchFamily="34" charset="0"/>
                <a:cs typeface="Arial" panose="020B0604020202020204" pitchFamily="34" charset="0"/>
              </a:rPr>
              <a:t>WITH A 2</a:t>
            </a:r>
            <a:r>
              <a:rPr lang="en-US" sz="2400" b="1" baseline="30000" dirty="0">
                <a:latin typeface="Arial" panose="020B0604020202020204" pitchFamily="34" charset="0"/>
                <a:cs typeface="Arial" panose="020B0604020202020204" pitchFamily="34" charset="0"/>
              </a:rPr>
              <a:t>ND</a:t>
            </a:r>
            <a:r>
              <a:rPr lang="en-US" sz="2400" b="1" dirty="0">
                <a:latin typeface="Arial" panose="020B0604020202020204" pitchFamily="34" charset="0"/>
                <a:cs typeface="Arial" panose="020B0604020202020204" pitchFamily="34" charset="0"/>
              </a:rPr>
              <a:t> CHANCE TEST!</a:t>
            </a:r>
          </a:p>
        </p:txBody>
      </p:sp>
      <p:sp>
        <p:nvSpPr>
          <p:cNvPr id="5" name="TextBox 4">
            <a:extLst>
              <a:ext uri="{FF2B5EF4-FFF2-40B4-BE49-F238E27FC236}">
                <a16:creationId xmlns:a16="http://schemas.microsoft.com/office/drawing/2014/main" id="{D876F802-4B20-41F4-B996-D709DE7E120A}"/>
              </a:ext>
            </a:extLst>
          </p:cNvPr>
          <p:cNvSpPr txBox="1"/>
          <p:nvPr/>
        </p:nvSpPr>
        <p:spPr>
          <a:xfrm>
            <a:off x="823912" y="2961776"/>
            <a:ext cx="5272088" cy="1785104"/>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Exam bundles include an examination authorization, an online </a:t>
            </a:r>
            <a:br>
              <a:rPr lang="en-US" sz="2200" b="1" dirty="0">
                <a:solidFill>
                  <a:schemeClr val="bg1"/>
                </a:solidFill>
                <a:latin typeface="Arial" panose="020B0604020202020204" pitchFamily="34" charset="0"/>
                <a:cs typeface="Arial" panose="020B0604020202020204" pitchFamily="34" charset="0"/>
              </a:rPr>
            </a:br>
            <a:r>
              <a:rPr lang="en-US" sz="2200" b="1" dirty="0">
                <a:solidFill>
                  <a:schemeClr val="bg1"/>
                </a:solidFill>
                <a:latin typeface="Arial" panose="020B0604020202020204" pitchFamily="34" charset="0"/>
                <a:cs typeface="Arial" panose="020B0604020202020204" pitchFamily="34" charset="0"/>
              </a:rPr>
              <a:t>self-assessment, and a second exam attempt if the first is unsuccessful for one reduced price. </a:t>
            </a:r>
          </a:p>
        </p:txBody>
      </p:sp>
      <p:pic>
        <p:nvPicPr>
          <p:cNvPr id="12" name="Picture 11" descr="A picture containing arrow&#10;&#10;Description automatically generated">
            <a:extLst>
              <a:ext uri="{FF2B5EF4-FFF2-40B4-BE49-F238E27FC236}">
                <a16:creationId xmlns:a16="http://schemas.microsoft.com/office/drawing/2014/main" id="{9CBC6F2D-D1A4-1C47-B513-9B3EF46DD2F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709276">
            <a:off x="6123877" y="132969"/>
            <a:ext cx="6068476" cy="6277734"/>
          </a:xfrm>
          <a:prstGeom prst="rect">
            <a:avLst/>
          </a:prstGeom>
          <a:effectLst/>
        </p:spPr>
      </p:pic>
    </p:spTree>
    <p:extLst>
      <p:ext uri="{BB962C8B-B14F-4D97-AF65-F5344CB8AC3E}">
        <p14:creationId xmlns:p14="http://schemas.microsoft.com/office/powerpoint/2010/main" val="3854906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161F2EF7-31CF-C04F-9E9D-FD5606E1B1ED}"/>
              </a:ext>
            </a:extLst>
          </p:cNvPr>
          <p:cNvSpPr txBox="1">
            <a:spLocks/>
          </p:cNvSpPr>
          <p:nvPr/>
        </p:nvSpPr>
        <p:spPr>
          <a:xfrm>
            <a:off x="906441" y="2112232"/>
            <a:ext cx="10515600" cy="43513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indent="-283464"/>
            <a:r>
              <a:rPr lang="en-US" b="1" dirty="0">
                <a:cs typeface="Arial" panose="020B0604020202020204" pitchFamily="34" charset="0"/>
              </a:rPr>
              <a:t>20 points every 5 years</a:t>
            </a:r>
          </a:p>
          <a:p>
            <a:pPr marL="365760" indent="-283464"/>
            <a:r>
              <a:rPr lang="en-US" b="1" dirty="0">
                <a:cs typeface="Arial" panose="020B0604020202020204" pitchFamily="34" charset="0"/>
              </a:rPr>
              <a:t>10 point categories (some with point limitations) </a:t>
            </a:r>
          </a:p>
          <a:p>
            <a:pPr marL="649224" lvl="1">
              <a:lnSpc>
                <a:spcPct val="140000"/>
              </a:lnSpc>
              <a:spcBef>
                <a:spcPts val="0"/>
              </a:spcBef>
              <a:spcAft>
                <a:spcPts val="600"/>
              </a:spcAft>
            </a:pPr>
            <a:r>
              <a:rPr lang="en-US" sz="2000" dirty="0">
                <a:latin typeface="Arial" panose="020B0604020202020204" pitchFamily="34" charset="0"/>
                <a:cs typeface="Arial" panose="020B0604020202020204" pitchFamily="34" charset="0"/>
              </a:rPr>
              <a:t>Professional Safety Practice</a:t>
            </a:r>
          </a:p>
          <a:p>
            <a:pPr marL="649224" lvl="1">
              <a:spcBef>
                <a:spcPts val="0"/>
              </a:spcBef>
              <a:spcAft>
                <a:spcPts val="600"/>
              </a:spcAft>
            </a:pPr>
            <a:r>
              <a:rPr lang="en-US" sz="2000" dirty="0">
                <a:latin typeface="Arial" panose="020B0604020202020204" pitchFamily="34" charset="0"/>
                <a:cs typeface="Arial" panose="020B0604020202020204" pitchFamily="34" charset="0"/>
              </a:rPr>
              <a:t>Membership in Safety Organizations</a:t>
            </a:r>
          </a:p>
          <a:p>
            <a:pPr marL="649224" lvl="1">
              <a:spcBef>
                <a:spcPts val="0"/>
              </a:spcBef>
              <a:spcAft>
                <a:spcPts val="600"/>
              </a:spcAft>
            </a:pPr>
            <a:r>
              <a:rPr lang="en-US" sz="2000" dirty="0">
                <a:latin typeface="Arial" panose="020B0604020202020204" pitchFamily="34" charset="0"/>
                <a:cs typeface="Arial" panose="020B0604020202020204" pitchFamily="34" charset="0"/>
              </a:rPr>
              <a:t>Organizational Service</a:t>
            </a:r>
          </a:p>
          <a:p>
            <a:pPr marL="649224" lvl="1">
              <a:spcBef>
                <a:spcPts val="0"/>
              </a:spcBef>
              <a:spcAft>
                <a:spcPts val="600"/>
              </a:spcAft>
            </a:pPr>
            <a:r>
              <a:rPr lang="en-US" sz="2000" dirty="0">
                <a:latin typeface="Arial" panose="020B0604020202020204" pitchFamily="34" charset="0"/>
                <a:cs typeface="Arial" panose="020B0604020202020204" pitchFamily="34" charset="0"/>
              </a:rPr>
              <a:t>Publications, Conference Presentations,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and Patents</a:t>
            </a:r>
          </a:p>
          <a:p>
            <a:pPr marL="649224" lvl="1">
              <a:spcBef>
                <a:spcPts val="0"/>
              </a:spcBef>
              <a:spcAft>
                <a:spcPts val="600"/>
              </a:spcAft>
            </a:pPr>
            <a:r>
              <a:rPr lang="en-US" sz="2000" dirty="0">
                <a:latin typeface="Arial" panose="020B0604020202020204" pitchFamily="34" charset="0"/>
                <a:cs typeface="Arial" panose="020B0604020202020204" pitchFamily="34" charset="0"/>
              </a:rPr>
              <a:t>Service to BCSP </a:t>
            </a:r>
          </a:p>
          <a:p>
            <a:endParaRPr lang="en-US" dirty="0"/>
          </a:p>
        </p:txBody>
      </p:sp>
      <p:sp>
        <p:nvSpPr>
          <p:cNvPr id="3" name="Text Placeholder 5">
            <a:extLst>
              <a:ext uri="{FF2B5EF4-FFF2-40B4-BE49-F238E27FC236}">
                <a16:creationId xmlns:a16="http://schemas.microsoft.com/office/drawing/2014/main" id="{6A139ACF-902D-BF48-861F-AE18B7C97CAD}"/>
              </a:ext>
            </a:extLst>
          </p:cNvPr>
          <p:cNvSpPr txBox="1">
            <a:spLocks/>
          </p:cNvSpPr>
          <p:nvPr/>
        </p:nvSpPr>
        <p:spPr>
          <a:xfrm>
            <a:off x="6268148" y="3087503"/>
            <a:ext cx="5539886" cy="287818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06374" lvl="1" indent="-342900">
              <a:spcBef>
                <a:spcPts val="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Professional Development Conferences</a:t>
            </a:r>
          </a:p>
          <a:p>
            <a:pPr marL="706374" lvl="1" indent="-342900">
              <a:spcBef>
                <a:spcPts val="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Safety-related Course or Seminar, Other Educational Program, Certificates, Readership Quiz Program, and BCSP Online Quiz</a:t>
            </a:r>
          </a:p>
          <a:p>
            <a:pPr marL="706374" lvl="1" indent="-342900">
              <a:spcBef>
                <a:spcPts val="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College or University Courses</a:t>
            </a:r>
          </a:p>
          <a:p>
            <a:pPr marL="706374" lvl="1" indent="-342900">
              <a:spcBef>
                <a:spcPts val="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Advanced Degree</a:t>
            </a:r>
          </a:p>
          <a:p>
            <a:pPr marL="706374" lvl="1" indent="-342900">
              <a:spcBef>
                <a:spcPts val="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Additional Certification or License</a:t>
            </a:r>
          </a:p>
        </p:txBody>
      </p:sp>
      <p:pic>
        <p:nvPicPr>
          <p:cNvPr id="7" name="Picture 6">
            <a:extLst>
              <a:ext uri="{FF2B5EF4-FFF2-40B4-BE49-F238E27FC236}">
                <a16:creationId xmlns:a16="http://schemas.microsoft.com/office/drawing/2014/main" id="{1FFE062E-0C55-BA44-9ED2-697B6F9DBDF1}"/>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3544410" y="506588"/>
            <a:ext cx="8647590" cy="812800"/>
          </a:xfrm>
          <a:prstGeom prst="rect">
            <a:avLst/>
          </a:prstGeom>
          <a:effectLst/>
        </p:spPr>
      </p:pic>
      <p:sp>
        <p:nvSpPr>
          <p:cNvPr id="8" name="Title 1">
            <a:extLst>
              <a:ext uri="{FF2B5EF4-FFF2-40B4-BE49-F238E27FC236}">
                <a16:creationId xmlns:a16="http://schemas.microsoft.com/office/drawing/2014/main" id="{DB2FADF0-0662-2742-AF92-134B03F3B17F}"/>
              </a:ext>
            </a:extLst>
          </p:cNvPr>
          <p:cNvSpPr txBox="1">
            <a:spLocks/>
          </p:cNvSpPr>
          <p:nvPr/>
        </p:nvSpPr>
        <p:spPr>
          <a:xfrm>
            <a:off x="1407215" y="1387178"/>
            <a:ext cx="13876171" cy="848706"/>
          </a:xfrm>
          <a:prstGeom prst="rect">
            <a:avLst/>
          </a:prstGeom>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3200" dirty="0">
                <a:solidFill>
                  <a:schemeClr val="accent5"/>
                </a:solidFill>
              </a:rPr>
              <a:t>Recertification Requirements </a:t>
            </a:r>
          </a:p>
        </p:txBody>
      </p:sp>
      <p:pic>
        <p:nvPicPr>
          <p:cNvPr id="9" name="Picture 8">
            <a:extLst>
              <a:ext uri="{FF2B5EF4-FFF2-40B4-BE49-F238E27FC236}">
                <a16:creationId xmlns:a16="http://schemas.microsoft.com/office/drawing/2014/main" id="{6071464C-CD3E-6247-AB8F-68D1788E6C0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04251" y="452429"/>
            <a:ext cx="3209427" cy="1086182"/>
          </a:xfrm>
          <a:prstGeom prst="rect">
            <a:avLst/>
          </a:prstGeom>
        </p:spPr>
      </p:pic>
    </p:spTree>
    <p:extLst>
      <p:ext uri="{BB962C8B-B14F-4D97-AF65-F5344CB8AC3E}">
        <p14:creationId xmlns:p14="http://schemas.microsoft.com/office/powerpoint/2010/main" val="3508372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0ACD5EC-F9A2-E747-B2DF-6270B27AB399}"/>
              </a:ext>
            </a:extLst>
          </p:cNvPr>
          <p:cNvSpPr/>
          <p:nvPr/>
        </p:nvSpPr>
        <p:spPr>
          <a:xfrm>
            <a:off x="0" y="4064844"/>
            <a:ext cx="12220230" cy="89979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852178-FDCE-4458-B045-B7FE2DD1FDF8}"/>
              </a:ext>
            </a:extLst>
          </p:cNvPr>
          <p:cNvSpPr txBox="1">
            <a:spLocks/>
          </p:cNvSpPr>
          <p:nvPr/>
        </p:nvSpPr>
        <p:spPr>
          <a:xfrm>
            <a:off x="-691028" y="4022282"/>
            <a:ext cx="8738886" cy="9848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latin typeface="Arial" panose="020B0604020202020204" pitchFamily="34" charset="0"/>
              </a:rPr>
              <a:t>An online platform for certification </a:t>
            </a:r>
            <a:br>
              <a:rPr lang="en-US" b="1" dirty="0">
                <a:solidFill>
                  <a:schemeClr val="bg1"/>
                </a:solidFill>
                <a:latin typeface="Arial" panose="020B0604020202020204" pitchFamily="34" charset="0"/>
              </a:rPr>
            </a:br>
            <a:r>
              <a:rPr lang="en-US" b="1" dirty="0">
                <a:solidFill>
                  <a:schemeClr val="bg1"/>
                </a:solidFill>
                <a:latin typeface="Arial" panose="020B0604020202020204" pitchFamily="34" charset="0"/>
              </a:rPr>
              <a:t>holders to earn recertification points!</a:t>
            </a:r>
          </a:p>
        </p:txBody>
      </p:sp>
      <p:sp>
        <p:nvSpPr>
          <p:cNvPr id="9" name="TextBox 8">
            <a:extLst>
              <a:ext uri="{FF2B5EF4-FFF2-40B4-BE49-F238E27FC236}">
                <a16:creationId xmlns:a16="http://schemas.microsoft.com/office/drawing/2014/main" id="{34427B6E-FA33-C943-9239-D69BBC3C7834}"/>
              </a:ext>
            </a:extLst>
          </p:cNvPr>
          <p:cNvSpPr txBox="1"/>
          <p:nvPr/>
        </p:nvSpPr>
        <p:spPr>
          <a:xfrm>
            <a:off x="1391653" y="5150698"/>
            <a:ext cx="4267200" cy="984885"/>
          </a:xfrm>
          <a:prstGeom prst="rect">
            <a:avLst/>
          </a:prstGeom>
          <a:noFill/>
        </p:spPr>
        <p:txBody>
          <a:bodyPr wrap="square" rtlCol="0">
            <a:spAutoFit/>
          </a:bodyPr>
          <a:lstStyle/>
          <a:p>
            <a:pPr algn="ctr"/>
            <a:r>
              <a:rPr lang="en-US" sz="4000" b="1" dirty="0" err="1">
                <a:solidFill>
                  <a:srgbClr val="92D050"/>
                </a:solidFill>
              </a:rPr>
              <a:t>recertPRO.COM</a:t>
            </a:r>
            <a:endParaRPr lang="en-US" sz="4000" dirty="0">
              <a:solidFill>
                <a:srgbClr val="92D050"/>
              </a:solidFill>
            </a:endParaRPr>
          </a:p>
          <a:p>
            <a:pPr algn="ctr"/>
            <a:endParaRPr lang="en-US" dirty="0"/>
          </a:p>
        </p:txBody>
      </p:sp>
      <p:pic>
        <p:nvPicPr>
          <p:cNvPr id="11" name="Picture 10" descr="A picture containing person, computer&#10;&#10;Description automatically generated">
            <a:extLst>
              <a:ext uri="{FF2B5EF4-FFF2-40B4-BE49-F238E27FC236}">
                <a16:creationId xmlns:a16="http://schemas.microsoft.com/office/drawing/2014/main" id="{5EF8C114-EB28-C64F-BB5B-9BDE3AAE3E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19849" y="0"/>
            <a:ext cx="6972151" cy="6288505"/>
          </a:xfrm>
          <a:prstGeom prst="rect">
            <a:avLst/>
          </a:prstGeom>
          <a:effectLst/>
        </p:spPr>
      </p:pic>
      <p:pic>
        <p:nvPicPr>
          <p:cNvPr id="15" name="Picture 14" descr="Logo&#10;&#10;Description automatically generated">
            <a:extLst>
              <a:ext uri="{FF2B5EF4-FFF2-40B4-BE49-F238E27FC236}">
                <a16:creationId xmlns:a16="http://schemas.microsoft.com/office/drawing/2014/main" id="{8E2783AB-6143-CE45-B682-C80237C0FE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2301" y="765558"/>
            <a:ext cx="4905407" cy="2875583"/>
          </a:xfrm>
          <a:prstGeom prst="rect">
            <a:avLst/>
          </a:prstGeom>
        </p:spPr>
      </p:pic>
    </p:spTree>
    <p:extLst>
      <p:ext uri="{BB962C8B-B14F-4D97-AF65-F5344CB8AC3E}">
        <p14:creationId xmlns:p14="http://schemas.microsoft.com/office/powerpoint/2010/main" val="2937106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ADAB2C9-05BB-EA4C-AAEA-EDCE38B07ED8}"/>
              </a:ext>
            </a:extLst>
          </p:cNvPr>
          <p:cNvSpPr/>
          <p:nvPr/>
        </p:nvSpPr>
        <p:spPr>
          <a:xfrm>
            <a:off x="490691" y="779738"/>
            <a:ext cx="945292" cy="945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1">
            <a:extLst>
              <a:ext uri="{FF2B5EF4-FFF2-40B4-BE49-F238E27FC236}">
                <a16:creationId xmlns:a16="http://schemas.microsoft.com/office/drawing/2014/main" id="{108E79FB-D52E-A44B-ABE2-A995829B2F4F}"/>
              </a:ext>
            </a:extLst>
          </p:cNvPr>
          <p:cNvSpPr txBox="1">
            <a:spLocks/>
          </p:cNvSpPr>
          <p:nvPr/>
        </p:nvSpPr>
        <p:spPr>
          <a:xfrm>
            <a:off x="618522" y="899582"/>
            <a:ext cx="12220229"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400" dirty="0"/>
              <a:t>Group Management</a:t>
            </a:r>
          </a:p>
        </p:txBody>
      </p:sp>
      <p:sp>
        <p:nvSpPr>
          <p:cNvPr id="6" name="Subtitle 2">
            <a:extLst>
              <a:ext uri="{FF2B5EF4-FFF2-40B4-BE49-F238E27FC236}">
                <a16:creationId xmlns:a16="http://schemas.microsoft.com/office/drawing/2014/main" id="{51AFF022-0E0C-694A-BF5B-39A39D1E38C1}"/>
              </a:ext>
            </a:extLst>
          </p:cNvPr>
          <p:cNvSpPr txBox="1">
            <a:spLocks/>
          </p:cNvSpPr>
          <p:nvPr/>
        </p:nvSpPr>
        <p:spPr>
          <a:xfrm>
            <a:off x="0" y="2669946"/>
            <a:ext cx="12119444" cy="14000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spcAft>
                <a:spcPts val="600"/>
              </a:spcAft>
            </a:pPr>
            <a:r>
              <a:rPr lang="en-US" dirty="0"/>
              <a:t>Cover fees for employee/member pursuit of BCSP certifications and designations </a:t>
            </a:r>
          </a:p>
          <a:p>
            <a:pPr algn="ctr">
              <a:spcBef>
                <a:spcPts val="0"/>
              </a:spcBef>
              <a:spcAft>
                <a:spcPts val="600"/>
              </a:spcAft>
            </a:pPr>
            <a:r>
              <a:rPr lang="en-US" dirty="0"/>
              <a:t>Ensure a high standard of safety throughout all levels</a:t>
            </a:r>
          </a:p>
          <a:p>
            <a:pPr marL="0" algn="ctr">
              <a:spcBef>
                <a:spcPts val="0"/>
              </a:spcBef>
              <a:spcAft>
                <a:spcPts val="600"/>
              </a:spcAft>
            </a:pPr>
            <a:r>
              <a:rPr lang="en-US" dirty="0"/>
              <a:t>Company name and website link on BCSP website</a:t>
            </a:r>
          </a:p>
        </p:txBody>
      </p:sp>
      <p:sp>
        <p:nvSpPr>
          <p:cNvPr id="10" name="Rectangle 9">
            <a:extLst>
              <a:ext uri="{FF2B5EF4-FFF2-40B4-BE49-F238E27FC236}">
                <a16:creationId xmlns:a16="http://schemas.microsoft.com/office/drawing/2014/main" id="{B5DE2613-082E-134D-8AEB-8C7033EF972F}"/>
              </a:ext>
            </a:extLst>
          </p:cNvPr>
          <p:cNvSpPr/>
          <p:nvPr/>
        </p:nvSpPr>
        <p:spPr>
          <a:xfrm>
            <a:off x="-14115" y="2049763"/>
            <a:ext cx="12220230" cy="5394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INVEST IN SAFETY FOR YOUR WHOLE ORGANIZATION</a:t>
            </a:r>
          </a:p>
        </p:txBody>
      </p:sp>
      <p:sp>
        <p:nvSpPr>
          <p:cNvPr id="13" name="Rectangle 12">
            <a:extLst>
              <a:ext uri="{FF2B5EF4-FFF2-40B4-BE49-F238E27FC236}">
                <a16:creationId xmlns:a16="http://schemas.microsoft.com/office/drawing/2014/main" id="{9ED9681F-D185-4FB6-BA03-078A144008A8}"/>
              </a:ext>
            </a:extLst>
          </p:cNvPr>
          <p:cNvSpPr/>
          <p:nvPr/>
        </p:nvSpPr>
        <p:spPr>
          <a:xfrm>
            <a:off x="0" y="4150694"/>
            <a:ext cx="12220230" cy="5394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PROVEN EFFECTIVE</a:t>
            </a:r>
          </a:p>
        </p:txBody>
      </p:sp>
      <p:sp>
        <p:nvSpPr>
          <p:cNvPr id="14" name="Subtitle 2">
            <a:extLst>
              <a:ext uri="{FF2B5EF4-FFF2-40B4-BE49-F238E27FC236}">
                <a16:creationId xmlns:a16="http://schemas.microsoft.com/office/drawing/2014/main" id="{444A043D-C177-4468-B70E-FD66DEB7D5D4}"/>
              </a:ext>
            </a:extLst>
          </p:cNvPr>
          <p:cNvSpPr txBox="1">
            <a:spLocks/>
          </p:cNvSpPr>
          <p:nvPr/>
        </p:nvSpPr>
        <p:spPr>
          <a:xfrm>
            <a:off x="768932" y="4748081"/>
            <a:ext cx="11014365" cy="1400061"/>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1700" b="1" dirty="0" err="1"/>
              <a:t>Eldeco</a:t>
            </a:r>
            <a:r>
              <a:rPr lang="en-US" sz="1700" b="1" dirty="0"/>
              <a:t>, Inc</a:t>
            </a:r>
          </a:p>
          <a:p>
            <a:pPr>
              <a:spcBef>
                <a:spcPts val="0"/>
              </a:spcBef>
              <a:spcAft>
                <a:spcPts val="600"/>
              </a:spcAft>
            </a:pPr>
            <a:r>
              <a:rPr lang="en-US" sz="1700" dirty="0"/>
              <a:t>31% reduction in injuries</a:t>
            </a:r>
          </a:p>
          <a:p>
            <a:pPr>
              <a:spcBef>
                <a:spcPts val="0"/>
              </a:spcBef>
              <a:spcAft>
                <a:spcPts val="600"/>
              </a:spcAft>
            </a:pPr>
            <a:r>
              <a:rPr lang="en-US" sz="1700" dirty="0">
                <a:solidFill>
                  <a:srgbClr val="000000"/>
                </a:solidFill>
                <a:cs typeface="Arial" panose="020B0604020202020204" pitchFamily="34" charset="0"/>
              </a:rPr>
              <a:t>50% decrease in overall workers compensation claims costs</a:t>
            </a:r>
          </a:p>
          <a:p>
            <a:pPr marL="0" indent="0">
              <a:spcBef>
                <a:spcPts val="0"/>
              </a:spcBef>
              <a:spcAft>
                <a:spcPts val="600"/>
              </a:spcAft>
              <a:buNone/>
            </a:pPr>
            <a:endParaRPr lang="en-US" sz="1700" b="1" dirty="0"/>
          </a:p>
          <a:p>
            <a:pPr marL="0" indent="0">
              <a:spcBef>
                <a:spcPts val="0"/>
              </a:spcBef>
              <a:spcAft>
                <a:spcPts val="600"/>
              </a:spcAft>
              <a:buNone/>
            </a:pPr>
            <a:endParaRPr lang="en-US" sz="1700" b="1" dirty="0"/>
          </a:p>
          <a:p>
            <a:pPr marL="0" indent="0">
              <a:spcBef>
                <a:spcPts val="0"/>
              </a:spcBef>
              <a:spcAft>
                <a:spcPts val="600"/>
              </a:spcAft>
              <a:buNone/>
            </a:pPr>
            <a:r>
              <a:rPr lang="en-US" sz="1700" b="1" dirty="0"/>
              <a:t>Nicholson Construction</a:t>
            </a:r>
          </a:p>
          <a:p>
            <a:pPr>
              <a:spcBef>
                <a:spcPts val="0"/>
              </a:spcBef>
              <a:spcAft>
                <a:spcPts val="600"/>
              </a:spcAft>
            </a:pPr>
            <a:r>
              <a:rPr lang="en-US" sz="1700" dirty="0"/>
              <a:t>Reduced company’s total recordable rate from 10.27 to 1.66 over 5 years</a:t>
            </a:r>
          </a:p>
          <a:p>
            <a:pPr marL="0" indent="0">
              <a:spcBef>
                <a:spcPts val="0"/>
              </a:spcBef>
              <a:spcAft>
                <a:spcPts val="600"/>
              </a:spcAft>
              <a:buNone/>
            </a:pPr>
            <a:r>
              <a:rPr lang="en-US" sz="1700" b="1" dirty="0"/>
              <a:t>Hensel Phelps</a:t>
            </a:r>
          </a:p>
          <a:p>
            <a:pPr>
              <a:spcBef>
                <a:spcPts val="0"/>
              </a:spcBef>
              <a:spcAft>
                <a:spcPts val="600"/>
              </a:spcAft>
            </a:pPr>
            <a:r>
              <a:rPr lang="en-US" sz="1700" dirty="0"/>
              <a:t>Recordable incident rate ½ the industry average </a:t>
            </a:r>
          </a:p>
        </p:txBody>
      </p:sp>
    </p:spTree>
    <p:extLst>
      <p:ext uri="{BB962C8B-B14F-4D97-AF65-F5344CB8AC3E}">
        <p14:creationId xmlns:p14="http://schemas.microsoft.com/office/powerpoint/2010/main" val="2512690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FE11129-28F4-6F4B-9C15-82C2757ACC56}"/>
              </a:ext>
            </a:extLst>
          </p:cNvPr>
          <p:cNvSpPr/>
          <p:nvPr/>
        </p:nvSpPr>
        <p:spPr>
          <a:xfrm>
            <a:off x="511934" y="706586"/>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018B80F8-794B-9C45-99CE-1207798003F5}"/>
              </a:ext>
            </a:extLst>
          </p:cNvPr>
          <p:cNvSpPr txBox="1">
            <a:spLocks/>
          </p:cNvSpPr>
          <p:nvPr/>
        </p:nvSpPr>
        <p:spPr>
          <a:xfrm>
            <a:off x="639766" y="867373"/>
            <a:ext cx="10770356" cy="1584881"/>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About BCSP: </a:t>
            </a:r>
            <a:br>
              <a:rPr lang="en-US" dirty="0">
                <a:solidFill>
                  <a:schemeClr val="bg1"/>
                </a:solidFill>
              </a:rPr>
            </a:br>
            <a:r>
              <a:rPr lang="en-US" sz="4000" dirty="0">
                <a:solidFill>
                  <a:schemeClr val="bg1"/>
                </a:solidFill>
              </a:rPr>
              <a:t>Credentialing Leader</a:t>
            </a:r>
          </a:p>
        </p:txBody>
      </p:sp>
      <p:sp>
        <p:nvSpPr>
          <p:cNvPr id="4" name="Text Placeholder 2">
            <a:extLst>
              <a:ext uri="{FF2B5EF4-FFF2-40B4-BE49-F238E27FC236}">
                <a16:creationId xmlns:a16="http://schemas.microsoft.com/office/drawing/2014/main" id="{6259E11E-4679-564F-875B-39D8589F2B78}"/>
              </a:ext>
            </a:extLst>
          </p:cNvPr>
          <p:cNvSpPr txBox="1">
            <a:spLocks/>
          </p:cNvSpPr>
          <p:nvPr/>
        </p:nvSpPr>
        <p:spPr>
          <a:xfrm>
            <a:off x="639763" y="2563090"/>
            <a:ext cx="11004550" cy="3354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Arial" panose="020B0604020202020204" pitchFamily="34" charset="0"/>
                <a:cs typeface="Arial" panose="020B0604020202020204" pitchFamily="34" charset="0"/>
              </a:rPr>
              <a:t>History of excellence</a:t>
            </a:r>
          </a:p>
          <a:p>
            <a:r>
              <a:rPr lang="en-US" dirty="0">
                <a:solidFill>
                  <a:schemeClr val="bg1"/>
                </a:solidFill>
                <a:latin typeface="Arial" panose="020B0604020202020204" pitchFamily="34" charset="0"/>
                <a:cs typeface="Arial" panose="020B0604020202020204" pitchFamily="34" charset="0"/>
              </a:rPr>
              <a:t>Exceptional standards of governance</a:t>
            </a:r>
          </a:p>
          <a:p>
            <a:r>
              <a:rPr lang="en-US" dirty="0">
                <a:solidFill>
                  <a:schemeClr val="bg1"/>
                </a:solidFill>
                <a:latin typeface="Arial" panose="020B0604020202020204" pitchFamily="34" charset="0"/>
                <a:cs typeface="Arial" panose="020B0604020202020204" pitchFamily="34" charset="0"/>
              </a:rPr>
              <a:t>Integrity in exam process</a:t>
            </a:r>
          </a:p>
          <a:p>
            <a:r>
              <a:rPr lang="en-US" dirty="0">
                <a:solidFill>
                  <a:schemeClr val="bg1"/>
                </a:solidFill>
                <a:latin typeface="Arial" panose="020B0604020202020204" pitchFamily="34" charset="0"/>
                <a:cs typeface="Arial" panose="020B0604020202020204" pitchFamily="34" charset="0"/>
              </a:rPr>
              <a:t>International recognition</a:t>
            </a:r>
          </a:p>
          <a:p>
            <a:r>
              <a:rPr lang="en-US" dirty="0">
                <a:solidFill>
                  <a:schemeClr val="bg1"/>
                </a:solidFill>
                <a:latin typeface="Arial" panose="020B0604020202020204" pitchFamily="34" charset="0"/>
                <a:cs typeface="Arial" panose="020B0604020202020204" pitchFamily="34" charset="0"/>
              </a:rPr>
              <a:t>Maintains highest standards of accreditation</a:t>
            </a:r>
          </a:p>
          <a:p>
            <a:r>
              <a:rPr lang="en-US" dirty="0">
                <a:solidFill>
                  <a:schemeClr val="bg1"/>
                </a:solidFill>
                <a:latin typeface="Arial" panose="020B0604020202020204" pitchFamily="34" charset="0"/>
                <a:cs typeface="Arial" panose="020B0604020202020204" pitchFamily="34" charset="0"/>
              </a:rPr>
              <a:t>50,000+ active certifications/designations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in 108 countries</a:t>
            </a:r>
          </a:p>
          <a:p>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8F008A7-E32E-A94D-9B73-7A2FEA096267}"/>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5186879" y="3630751"/>
            <a:ext cx="7005121" cy="812800"/>
          </a:xfrm>
          <a:prstGeom prst="rect">
            <a:avLst/>
          </a:prstGeom>
          <a:effectLst/>
        </p:spPr>
      </p:pic>
      <p:pic>
        <p:nvPicPr>
          <p:cNvPr id="6" name="Picture 5" descr="A picture containing person, standing, posing&#10;&#10;Description automatically generated">
            <a:extLst>
              <a:ext uri="{FF2B5EF4-FFF2-40B4-BE49-F238E27FC236}">
                <a16:creationId xmlns:a16="http://schemas.microsoft.com/office/drawing/2014/main" id="{8CB6E00A-76DC-A647-BCC8-BF9B55FA08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8096" y="-224749"/>
            <a:ext cx="3803904" cy="6542714"/>
          </a:xfrm>
          <a:prstGeom prst="rect">
            <a:avLst/>
          </a:prstGeom>
          <a:effectLst/>
        </p:spPr>
      </p:pic>
    </p:spTree>
    <p:extLst>
      <p:ext uri="{BB962C8B-B14F-4D97-AF65-F5344CB8AC3E}">
        <p14:creationId xmlns:p14="http://schemas.microsoft.com/office/powerpoint/2010/main" val="1685538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A24E846-3F97-354E-9FAE-02B79D004645}"/>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DACFC136-C065-924E-8514-06FF97A67047}"/>
              </a:ext>
            </a:extLst>
          </p:cNvPr>
          <p:cNvSpPr txBox="1">
            <a:spLocks/>
          </p:cNvSpPr>
          <p:nvPr/>
        </p:nvSpPr>
        <p:spPr>
          <a:xfrm>
            <a:off x="639766" y="940526"/>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About BCSP</a:t>
            </a:r>
          </a:p>
        </p:txBody>
      </p:sp>
      <p:sp>
        <p:nvSpPr>
          <p:cNvPr id="4" name="Text Placeholder 2">
            <a:extLst>
              <a:ext uri="{FF2B5EF4-FFF2-40B4-BE49-F238E27FC236}">
                <a16:creationId xmlns:a16="http://schemas.microsoft.com/office/drawing/2014/main" id="{DAE7ADCE-FCC6-3542-9D38-1EB2FD6209E3}"/>
              </a:ext>
            </a:extLst>
          </p:cNvPr>
          <p:cNvSpPr txBox="1">
            <a:spLocks/>
          </p:cNvSpPr>
          <p:nvPr/>
        </p:nvSpPr>
        <p:spPr>
          <a:xfrm>
            <a:off x="639766" y="2268262"/>
            <a:ext cx="11004550" cy="381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rial" panose="020B0604020202020204" pitchFamily="34" charset="0"/>
                <a:cs typeface="Arial" panose="020B0604020202020204" pitchFamily="34" charset="0"/>
              </a:rPr>
              <a:t>Established in 1969</a:t>
            </a:r>
          </a:p>
          <a:p>
            <a:r>
              <a:rPr lang="en-US" sz="2600" dirty="0">
                <a:latin typeface="Arial" panose="020B0604020202020204" pitchFamily="34" charset="0"/>
                <a:cs typeface="Arial" panose="020B0604020202020204" pitchFamily="34" charset="0"/>
              </a:rPr>
              <a:t>Not-For-Profit —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headquartered in Indianapolis, IN</a:t>
            </a:r>
          </a:p>
          <a:p>
            <a:r>
              <a:rPr lang="en-US" sz="2600" dirty="0">
                <a:latin typeface="Arial" panose="020B0604020202020204" pitchFamily="34" charset="0"/>
                <a:cs typeface="Arial" panose="020B0604020202020204" pitchFamily="34" charset="0"/>
              </a:rPr>
              <a:t>9 – 14 Directors on the Board</a:t>
            </a:r>
            <a:endParaRPr lang="en-US" sz="2600" strike="sngStrike"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Not a membership organization</a:t>
            </a:r>
          </a:p>
          <a:p>
            <a:r>
              <a:rPr lang="en-US" sz="2600" dirty="0">
                <a:latin typeface="Arial" panose="020B0604020202020204" pitchFamily="34" charset="0"/>
                <a:cs typeface="Arial" panose="020B0604020202020204" pitchFamily="34" charset="0"/>
              </a:rPr>
              <a:t>Internationally Recognized 	</a:t>
            </a:r>
          </a:p>
        </p:txBody>
      </p:sp>
      <p:sp>
        <p:nvSpPr>
          <p:cNvPr id="8" name="Rectangle 7">
            <a:extLst>
              <a:ext uri="{FF2B5EF4-FFF2-40B4-BE49-F238E27FC236}">
                <a16:creationId xmlns:a16="http://schemas.microsoft.com/office/drawing/2014/main" id="{26331FB4-3998-2743-8627-2B7937F9E4D5}"/>
              </a:ext>
            </a:extLst>
          </p:cNvPr>
          <p:cNvSpPr/>
          <p:nvPr/>
        </p:nvSpPr>
        <p:spPr>
          <a:xfrm>
            <a:off x="4206240" y="0"/>
            <a:ext cx="7985760" cy="6327648"/>
          </a:xfrm>
          <a:custGeom>
            <a:avLst/>
            <a:gdLst>
              <a:gd name="connsiteX0" fmla="*/ 0 w 5900928"/>
              <a:gd name="connsiteY0" fmla="*/ 0 h 6291071"/>
              <a:gd name="connsiteX1" fmla="*/ 5900928 w 5900928"/>
              <a:gd name="connsiteY1" fmla="*/ 0 h 6291071"/>
              <a:gd name="connsiteX2" fmla="*/ 5900928 w 5900928"/>
              <a:gd name="connsiteY2" fmla="*/ 6291071 h 6291071"/>
              <a:gd name="connsiteX3" fmla="*/ 0 w 5900928"/>
              <a:gd name="connsiteY3" fmla="*/ 6291071 h 6291071"/>
              <a:gd name="connsiteX4" fmla="*/ 0 w 5900928"/>
              <a:gd name="connsiteY4" fmla="*/ 0 h 6291071"/>
              <a:gd name="connsiteX0" fmla="*/ 2292096 w 5900928"/>
              <a:gd name="connsiteY0" fmla="*/ 0 h 6291071"/>
              <a:gd name="connsiteX1" fmla="*/ 5900928 w 5900928"/>
              <a:gd name="connsiteY1" fmla="*/ 0 h 6291071"/>
              <a:gd name="connsiteX2" fmla="*/ 5900928 w 5900928"/>
              <a:gd name="connsiteY2" fmla="*/ 6291071 h 6291071"/>
              <a:gd name="connsiteX3" fmla="*/ 0 w 5900928"/>
              <a:gd name="connsiteY3" fmla="*/ 6291071 h 6291071"/>
              <a:gd name="connsiteX4" fmla="*/ 2292096 w 5900928"/>
              <a:gd name="connsiteY4" fmla="*/ 0 h 6291071"/>
              <a:gd name="connsiteX0" fmla="*/ 4632960 w 8241792"/>
              <a:gd name="connsiteY0" fmla="*/ 0 h 6291071"/>
              <a:gd name="connsiteX1" fmla="*/ 8241792 w 8241792"/>
              <a:gd name="connsiteY1" fmla="*/ 0 h 6291071"/>
              <a:gd name="connsiteX2" fmla="*/ 8241792 w 8241792"/>
              <a:gd name="connsiteY2" fmla="*/ 6291071 h 6291071"/>
              <a:gd name="connsiteX3" fmla="*/ 0 w 8241792"/>
              <a:gd name="connsiteY3" fmla="*/ 6278879 h 6291071"/>
              <a:gd name="connsiteX4" fmla="*/ 4632960 w 8241792"/>
              <a:gd name="connsiteY4" fmla="*/ 0 h 6291071"/>
              <a:gd name="connsiteX0" fmla="*/ 4937760 w 8241792"/>
              <a:gd name="connsiteY0" fmla="*/ 12192 h 6291071"/>
              <a:gd name="connsiteX1" fmla="*/ 8241792 w 8241792"/>
              <a:gd name="connsiteY1" fmla="*/ 0 h 6291071"/>
              <a:gd name="connsiteX2" fmla="*/ 8241792 w 8241792"/>
              <a:gd name="connsiteY2" fmla="*/ 6291071 h 6291071"/>
              <a:gd name="connsiteX3" fmla="*/ 0 w 8241792"/>
              <a:gd name="connsiteY3" fmla="*/ 6278879 h 6291071"/>
              <a:gd name="connsiteX4" fmla="*/ 4937760 w 8241792"/>
              <a:gd name="connsiteY4" fmla="*/ 12192 h 6291071"/>
              <a:gd name="connsiteX0" fmla="*/ 4913376 w 8241792"/>
              <a:gd name="connsiteY0" fmla="*/ 12192 h 6291071"/>
              <a:gd name="connsiteX1" fmla="*/ 8241792 w 8241792"/>
              <a:gd name="connsiteY1" fmla="*/ 0 h 6291071"/>
              <a:gd name="connsiteX2" fmla="*/ 8241792 w 8241792"/>
              <a:gd name="connsiteY2" fmla="*/ 6291071 h 6291071"/>
              <a:gd name="connsiteX3" fmla="*/ 0 w 8241792"/>
              <a:gd name="connsiteY3" fmla="*/ 6278879 h 6291071"/>
              <a:gd name="connsiteX4" fmla="*/ 4913376 w 8241792"/>
              <a:gd name="connsiteY4" fmla="*/ 12192 h 6291071"/>
              <a:gd name="connsiteX0" fmla="*/ 5106514 w 8241792"/>
              <a:gd name="connsiteY0" fmla="*/ 24384 h 6291071"/>
              <a:gd name="connsiteX1" fmla="*/ 8241792 w 8241792"/>
              <a:gd name="connsiteY1" fmla="*/ 0 h 6291071"/>
              <a:gd name="connsiteX2" fmla="*/ 8241792 w 8241792"/>
              <a:gd name="connsiteY2" fmla="*/ 6291071 h 6291071"/>
              <a:gd name="connsiteX3" fmla="*/ 0 w 8241792"/>
              <a:gd name="connsiteY3" fmla="*/ 6278879 h 6291071"/>
              <a:gd name="connsiteX4" fmla="*/ 5106514 w 8241792"/>
              <a:gd name="connsiteY4" fmla="*/ 24384 h 6291071"/>
              <a:gd name="connsiteX0" fmla="*/ 5209521 w 8241792"/>
              <a:gd name="connsiteY0" fmla="*/ 36576 h 6291071"/>
              <a:gd name="connsiteX1" fmla="*/ 8241792 w 8241792"/>
              <a:gd name="connsiteY1" fmla="*/ 0 h 6291071"/>
              <a:gd name="connsiteX2" fmla="*/ 8241792 w 8241792"/>
              <a:gd name="connsiteY2" fmla="*/ 6291071 h 6291071"/>
              <a:gd name="connsiteX3" fmla="*/ 0 w 8241792"/>
              <a:gd name="connsiteY3" fmla="*/ 6278879 h 6291071"/>
              <a:gd name="connsiteX4" fmla="*/ 5209521 w 8241792"/>
              <a:gd name="connsiteY4" fmla="*/ 36576 h 6291071"/>
              <a:gd name="connsiteX0" fmla="*/ 5222397 w 8241792"/>
              <a:gd name="connsiteY0" fmla="*/ 0 h 6291071"/>
              <a:gd name="connsiteX1" fmla="*/ 8241792 w 8241792"/>
              <a:gd name="connsiteY1" fmla="*/ 0 h 6291071"/>
              <a:gd name="connsiteX2" fmla="*/ 8241792 w 8241792"/>
              <a:gd name="connsiteY2" fmla="*/ 6291071 h 6291071"/>
              <a:gd name="connsiteX3" fmla="*/ 0 w 8241792"/>
              <a:gd name="connsiteY3" fmla="*/ 6278879 h 6291071"/>
              <a:gd name="connsiteX4" fmla="*/ 5222397 w 8241792"/>
              <a:gd name="connsiteY4" fmla="*/ 0 h 629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1792" h="6291071">
                <a:moveTo>
                  <a:pt x="5222397" y="0"/>
                </a:moveTo>
                <a:lnTo>
                  <a:pt x="8241792" y="0"/>
                </a:lnTo>
                <a:lnTo>
                  <a:pt x="8241792" y="6291071"/>
                </a:lnTo>
                <a:lnTo>
                  <a:pt x="0" y="6278879"/>
                </a:lnTo>
                <a:lnTo>
                  <a:pt x="5222397" y="0"/>
                </a:lnTo>
                <a:close/>
              </a:path>
            </a:pathLst>
          </a:custGeom>
          <a:blipFill>
            <a:blip r:embed="rId3" cstate="email">
              <a:extLst>
                <a:ext uri="{28A0092B-C50C-407E-A947-70E740481C1C}">
                  <a14:useLocalDpi xmlns:a14="http://schemas.microsoft.com/office/drawing/2010/main"/>
                </a:ext>
              </a:extLst>
            </a:blip>
            <a:stretch>
              <a:fillRect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2C872A6-9F13-9D48-80E6-0B2D452BF1F0}"/>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r="13913" b="3724"/>
          <a:stretch/>
        </p:blipFill>
        <p:spPr>
          <a:xfrm>
            <a:off x="3405681" y="1"/>
            <a:ext cx="8786320" cy="779738"/>
          </a:xfrm>
          <a:prstGeom prst="rect">
            <a:avLst/>
          </a:prstGeom>
          <a:effectLst/>
        </p:spPr>
      </p:pic>
    </p:spTree>
    <p:extLst>
      <p:ext uri="{BB962C8B-B14F-4D97-AF65-F5344CB8AC3E}">
        <p14:creationId xmlns:p14="http://schemas.microsoft.com/office/powerpoint/2010/main" val="3311410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C39131-2B24-AD4A-9C88-F4929B144A72}"/>
              </a:ext>
            </a:extLst>
          </p:cNvPr>
          <p:cNvSpPr/>
          <p:nvPr/>
        </p:nvSpPr>
        <p:spPr>
          <a:xfrm>
            <a:off x="0" y="1884121"/>
            <a:ext cx="10363200" cy="4581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53137A-AFF5-3140-9499-C013C9ADA868}"/>
              </a:ext>
            </a:extLst>
          </p:cNvPr>
          <p:cNvSpPr/>
          <p:nvPr/>
        </p:nvSpPr>
        <p:spPr>
          <a:xfrm>
            <a:off x="718582" y="3542233"/>
            <a:ext cx="9644617" cy="4581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49DC05-9DB3-9F43-81A3-737BA5818BB4}"/>
              </a:ext>
            </a:extLst>
          </p:cNvPr>
          <p:cNvSpPr/>
          <p:nvPr/>
        </p:nvSpPr>
        <p:spPr>
          <a:xfrm>
            <a:off x="718582" y="5148931"/>
            <a:ext cx="11595338" cy="4581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3E8D7D37-7083-6A49-9BCC-274981FABBBC}"/>
              </a:ext>
            </a:extLst>
          </p:cNvPr>
          <p:cNvSpPr/>
          <p:nvPr/>
        </p:nvSpPr>
        <p:spPr>
          <a:xfrm>
            <a:off x="511934" y="706586"/>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48F968B4-3B21-774D-A33D-F76B6DA0E952}"/>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About BCSP</a:t>
            </a:r>
          </a:p>
        </p:txBody>
      </p:sp>
      <p:sp>
        <p:nvSpPr>
          <p:cNvPr id="5" name="Text Placeholder 2">
            <a:extLst>
              <a:ext uri="{FF2B5EF4-FFF2-40B4-BE49-F238E27FC236}">
                <a16:creationId xmlns:a16="http://schemas.microsoft.com/office/drawing/2014/main" id="{03D3B19F-78E4-3245-8DD2-954F50DEACB0}"/>
              </a:ext>
            </a:extLst>
          </p:cNvPr>
          <p:cNvSpPr txBox="1">
            <a:spLocks/>
          </p:cNvSpPr>
          <p:nvPr/>
        </p:nvSpPr>
        <p:spPr>
          <a:xfrm>
            <a:off x="5066097" y="3554307"/>
            <a:ext cx="6650723" cy="381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92D050"/>
                </a:solidFill>
                <a:latin typeface="Arial" panose="020B0604020202020204" pitchFamily="34" charset="0"/>
                <a:cs typeface="Arial" panose="020B0604020202020204" pitchFamily="34" charset="0"/>
              </a:rPr>
              <a:t>VISION</a:t>
            </a:r>
          </a:p>
          <a:p>
            <a:pPr marL="0" indent="0">
              <a:spcAft>
                <a:spcPts val="1200"/>
              </a:spcAft>
              <a:buFont typeface="Arial" panose="020B0604020202020204" pitchFamily="34" charset="0"/>
              <a:buNone/>
            </a:pPr>
            <a:r>
              <a:rPr lang="en-US" sz="2000" dirty="0">
                <a:latin typeface="Arial" panose="020B0604020202020204" pitchFamily="34" charset="0"/>
                <a:cs typeface="Arial" panose="020B0604020202020204" pitchFamily="34" charset="0"/>
              </a:rPr>
              <a:t>A safer world through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safety, health, and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environmental leadership.</a:t>
            </a:r>
          </a:p>
          <a:p>
            <a:pPr marL="0" indent="0">
              <a:buNone/>
            </a:pPr>
            <a:r>
              <a:rPr lang="en-US" b="1" dirty="0">
                <a:solidFill>
                  <a:srgbClr val="92D050"/>
                </a:solidFill>
                <a:latin typeface="Arial" panose="020B0604020202020204" pitchFamily="34" charset="0"/>
                <a:cs typeface="Arial" panose="020B0604020202020204" pitchFamily="34" charset="0"/>
              </a:rPr>
              <a:t>CORE VALUES</a:t>
            </a:r>
          </a:p>
          <a:p>
            <a:pPr marL="0" indent="0">
              <a:buFont typeface="Arial" panose="020B0604020202020204" pitchFamily="34" charset="0"/>
              <a:buNone/>
            </a:pPr>
            <a:r>
              <a:rPr lang="en-US" sz="2000" b="1" dirty="0">
                <a:latin typeface="Arial Black" panose="020B0604020202020204" pitchFamily="34" charset="0"/>
                <a:cs typeface="Arial Black" panose="020B0604020202020204" pitchFamily="34" charset="0"/>
              </a:rPr>
              <a:t>BCSP</a:t>
            </a:r>
            <a:r>
              <a:rPr lang="en-US" sz="2000" dirty="0"/>
              <a:t> – </a:t>
            </a:r>
            <a:r>
              <a:rPr lang="en-US" sz="2000" b="1" dirty="0"/>
              <a:t>B</a:t>
            </a:r>
            <a:r>
              <a:rPr lang="en-US" sz="2000" dirty="0"/>
              <a:t>e respectful, </a:t>
            </a:r>
            <a:r>
              <a:rPr lang="en-US" sz="2000" b="1" dirty="0"/>
              <a:t>C</a:t>
            </a:r>
            <a:r>
              <a:rPr lang="en-US" sz="2000" dirty="0"/>
              <a:t>reate positive cultures, </a:t>
            </a:r>
            <a:br>
              <a:rPr lang="en-US" sz="2000" dirty="0"/>
            </a:br>
            <a:r>
              <a:rPr lang="en-US" sz="2000" dirty="0"/>
              <a:t>	  </a:t>
            </a:r>
            <a:r>
              <a:rPr lang="en-US" sz="2000" b="1" dirty="0"/>
              <a:t>S</a:t>
            </a:r>
            <a:r>
              <a:rPr lang="en-US" sz="2000" dirty="0"/>
              <a:t>erve as leaders, </a:t>
            </a:r>
            <a:r>
              <a:rPr lang="en-US" sz="2000" b="1" dirty="0"/>
              <a:t>P</a:t>
            </a:r>
            <a:r>
              <a:rPr lang="en-US" sz="2000" dirty="0"/>
              <a:t>rotect others</a:t>
            </a:r>
          </a:p>
        </p:txBody>
      </p:sp>
      <p:sp>
        <p:nvSpPr>
          <p:cNvPr id="7" name="TextBox 6">
            <a:extLst>
              <a:ext uri="{FF2B5EF4-FFF2-40B4-BE49-F238E27FC236}">
                <a16:creationId xmlns:a16="http://schemas.microsoft.com/office/drawing/2014/main" id="{5C33AF68-E67E-C24B-B58A-1DBB9CC25446}"/>
              </a:ext>
            </a:extLst>
          </p:cNvPr>
          <p:cNvSpPr txBox="1"/>
          <p:nvPr/>
        </p:nvSpPr>
        <p:spPr>
          <a:xfrm>
            <a:off x="639766" y="1721129"/>
            <a:ext cx="10543099" cy="1938992"/>
          </a:xfrm>
          <a:prstGeom prst="rect">
            <a:avLst/>
          </a:prstGeom>
          <a:noFill/>
        </p:spPr>
        <p:txBody>
          <a:bodyPr wrap="square" rtlCol="0">
            <a:spAutoFit/>
          </a:bodyPr>
          <a:lstStyle/>
          <a:p>
            <a:pPr>
              <a:lnSpc>
                <a:spcPct val="150000"/>
              </a:lnSpc>
              <a:spcBef>
                <a:spcPts val="600"/>
              </a:spcBef>
            </a:pPr>
            <a:r>
              <a:rPr lang="en-US" sz="2800" b="1" dirty="0">
                <a:solidFill>
                  <a:srgbClr val="92D050"/>
                </a:solidFill>
                <a:latin typeface="Arial" panose="020B0604020202020204" pitchFamily="34" charset="0"/>
                <a:cs typeface="Arial" panose="020B0604020202020204" pitchFamily="34" charset="0"/>
              </a:rPr>
              <a:t>MISSION</a:t>
            </a:r>
          </a:p>
          <a:p>
            <a:r>
              <a:rPr lang="en-US" sz="2000" dirty="0">
                <a:latin typeface="Arial" panose="020B0604020202020204" pitchFamily="34" charset="0"/>
                <a:cs typeface="Arial" panose="020B0604020202020204" pitchFamily="34" charset="0"/>
              </a:rPr>
              <a:t>We inspire and develop leaders in, health, and environmental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practice through globally accredited certification; enhancing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careers, advancing the profession, protecting people.</a:t>
            </a:r>
          </a:p>
          <a:p>
            <a:endParaRPr lang="en-US" dirty="0">
              <a:solidFill>
                <a:schemeClr val="bg1"/>
              </a:solidFill>
            </a:endParaRPr>
          </a:p>
        </p:txBody>
      </p:sp>
      <p:sp>
        <p:nvSpPr>
          <p:cNvPr id="8" name="Oval 7">
            <a:extLst>
              <a:ext uri="{FF2B5EF4-FFF2-40B4-BE49-F238E27FC236}">
                <a16:creationId xmlns:a16="http://schemas.microsoft.com/office/drawing/2014/main" id="{07D7499C-4B10-FA4B-80BB-4A736E589945}"/>
              </a:ext>
            </a:extLst>
          </p:cNvPr>
          <p:cNvSpPr>
            <a:spLocks/>
          </p:cNvSpPr>
          <p:nvPr/>
        </p:nvSpPr>
        <p:spPr>
          <a:xfrm>
            <a:off x="7772889" y="161455"/>
            <a:ext cx="4838839" cy="4874243"/>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10;&#10;Description automatically generated">
            <a:extLst>
              <a:ext uri="{FF2B5EF4-FFF2-40B4-BE49-F238E27FC236}">
                <a16:creationId xmlns:a16="http://schemas.microsoft.com/office/drawing/2014/main" id="{4A61812F-CD38-7248-906A-929AF7FD50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429000"/>
            <a:ext cx="4838840" cy="2649262"/>
          </a:xfrm>
          <a:prstGeom prst="rect">
            <a:avLst/>
          </a:prstGeom>
        </p:spPr>
      </p:pic>
    </p:spTree>
    <p:extLst>
      <p:ext uri="{BB962C8B-B14F-4D97-AF65-F5344CB8AC3E}">
        <p14:creationId xmlns:p14="http://schemas.microsoft.com/office/powerpoint/2010/main" val="3976455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118F1E-B634-6D45-8CF7-818CC09A5090}"/>
              </a:ext>
            </a:extLst>
          </p:cNvPr>
          <p:cNvSpPr/>
          <p:nvPr/>
        </p:nvSpPr>
        <p:spPr>
          <a:xfrm>
            <a:off x="-28230" y="2503316"/>
            <a:ext cx="12220230" cy="363452"/>
          </a:xfrm>
          <a:prstGeom prst="rect">
            <a:avLst/>
          </a:prstGeom>
          <a:gradFill>
            <a:gsLst>
              <a:gs pos="76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8C6669-CA87-7641-A2F9-7FC4C4A6821F}"/>
              </a:ext>
            </a:extLst>
          </p:cNvPr>
          <p:cNvSpPr/>
          <p:nvPr/>
        </p:nvSpPr>
        <p:spPr>
          <a:xfrm>
            <a:off x="-28230" y="2960516"/>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5CBAAB-98EC-BF4D-BDC7-59C33B7B12E8}"/>
              </a:ext>
            </a:extLst>
          </p:cNvPr>
          <p:cNvSpPr/>
          <p:nvPr/>
        </p:nvSpPr>
        <p:spPr>
          <a:xfrm>
            <a:off x="-28230" y="3430073"/>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AF91B53-861F-7A49-8467-7366F28F8D95}"/>
              </a:ext>
            </a:extLst>
          </p:cNvPr>
          <p:cNvSpPr/>
          <p:nvPr/>
        </p:nvSpPr>
        <p:spPr>
          <a:xfrm>
            <a:off x="-28230" y="3899630"/>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C69C83-8C9E-2342-8D29-AF74740D4A94}"/>
              </a:ext>
            </a:extLst>
          </p:cNvPr>
          <p:cNvSpPr/>
          <p:nvPr/>
        </p:nvSpPr>
        <p:spPr>
          <a:xfrm>
            <a:off x="-28230" y="4356830"/>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315484-A142-8747-8838-0B48772B88CB}"/>
              </a:ext>
            </a:extLst>
          </p:cNvPr>
          <p:cNvSpPr/>
          <p:nvPr/>
        </p:nvSpPr>
        <p:spPr>
          <a:xfrm>
            <a:off x="-28230" y="4802764"/>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0554CD-E670-0E42-B16C-6AE8C9336850}"/>
              </a:ext>
            </a:extLst>
          </p:cNvPr>
          <p:cNvSpPr/>
          <p:nvPr/>
        </p:nvSpPr>
        <p:spPr>
          <a:xfrm>
            <a:off x="-28230" y="5271231"/>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E17017-D589-F64B-AA3F-82EADF5A0467}"/>
              </a:ext>
            </a:extLst>
          </p:cNvPr>
          <p:cNvSpPr/>
          <p:nvPr/>
        </p:nvSpPr>
        <p:spPr>
          <a:xfrm>
            <a:off x="-28230" y="5740788"/>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7762368-0CF3-AC47-A63C-B79C48CA73FB}"/>
              </a:ext>
            </a:extLst>
          </p:cNvPr>
          <p:cNvSpPr>
            <a:spLocks noGrp="1"/>
          </p:cNvSpPr>
          <p:nvPr>
            <p:ph type="body" sz="quarter" idx="10"/>
          </p:nvPr>
        </p:nvSpPr>
        <p:spPr>
          <a:xfrm>
            <a:off x="639766" y="940526"/>
            <a:ext cx="11284504" cy="1011980"/>
          </a:xfrm>
        </p:spPr>
        <p:txBody>
          <a:bodyPr/>
          <a:lstStyle/>
          <a:p>
            <a:r>
              <a:rPr lang="en-US" dirty="0"/>
              <a:t>About BCSP: </a:t>
            </a:r>
            <a:br>
              <a:rPr lang="en-US" dirty="0"/>
            </a:br>
            <a:r>
              <a:rPr lang="en-US" sz="4000" dirty="0"/>
              <a:t>8 Endorsing Organizations</a:t>
            </a:r>
          </a:p>
        </p:txBody>
      </p:sp>
      <p:sp>
        <p:nvSpPr>
          <p:cNvPr id="3" name="Text Placeholder 2">
            <a:extLst>
              <a:ext uri="{FF2B5EF4-FFF2-40B4-BE49-F238E27FC236}">
                <a16:creationId xmlns:a16="http://schemas.microsoft.com/office/drawing/2014/main" id="{954C708C-5C1B-0B4D-8FBF-81C469D2168B}"/>
              </a:ext>
            </a:extLst>
          </p:cNvPr>
          <p:cNvSpPr>
            <a:spLocks noGrp="1"/>
          </p:cNvSpPr>
          <p:nvPr>
            <p:ph type="body" sz="quarter" idx="11"/>
          </p:nvPr>
        </p:nvSpPr>
        <p:spPr>
          <a:xfrm>
            <a:off x="639763" y="2503316"/>
            <a:ext cx="11004550" cy="3810000"/>
          </a:xfrm>
        </p:spPr>
        <p:txBody>
          <a:bodyPr>
            <a:noAutofit/>
          </a:bodyPr>
          <a:lstStyle/>
          <a:p>
            <a:pPr marL="457200" indent="-457200">
              <a:spcAft>
                <a:spcPts val="1200"/>
              </a:spcAft>
              <a:buFont typeface="+mj-lt"/>
              <a:buAutoNum type="arabicPeriod"/>
            </a:pPr>
            <a:r>
              <a:rPr lang="en-US" sz="2000" b="1" dirty="0"/>
              <a:t>AIHA</a:t>
            </a:r>
            <a:r>
              <a:rPr lang="en-US" sz="2000" b="1" baseline="30000" dirty="0"/>
              <a:t>®</a:t>
            </a:r>
            <a:r>
              <a:rPr lang="en-US" sz="2000" b="1" dirty="0"/>
              <a:t> </a:t>
            </a:r>
            <a:r>
              <a:rPr lang="en-US" sz="2000" dirty="0"/>
              <a:t>- American Industrial Hygiene Association</a:t>
            </a:r>
            <a:r>
              <a:rPr lang="en-US" sz="2000" baseline="30000" dirty="0">
                <a:latin typeface="Museo Sans 300" panose="02000000000000000000" pitchFamily="50" charset="0"/>
              </a:rPr>
              <a:t>®</a:t>
            </a:r>
            <a:r>
              <a:rPr lang="en-US" sz="2000" dirty="0"/>
              <a:t> (1974)</a:t>
            </a:r>
          </a:p>
          <a:p>
            <a:pPr marL="457200" indent="-457200">
              <a:spcAft>
                <a:spcPts val="1200"/>
              </a:spcAft>
              <a:buFont typeface="+mj-lt"/>
              <a:buAutoNum type="arabicPeriod"/>
            </a:pPr>
            <a:r>
              <a:rPr lang="en-US" sz="2000" b="1" dirty="0"/>
              <a:t>ASSP</a:t>
            </a:r>
            <a:r>
              <a:rPr lang="en-US" sz="2000" dirty="0"/>
              <a:t> - American Society of Safety Professionals (1974)</a:t>
            </a:r>
          </a:p>
          <a:p>
            <a:pPr marL="457200" indent="-457200">
              <a:spcAft>
                <a:spcPts val="1200"/>
              </a:spcAft>
              <a:buFont typeface="+mj-lt"/>
              <a:buAutoNum type="arabicPeriod"/>
            </a:pPr>
            <a:r>
              <a:rPr lang="en-US" sz="2000" b="1" dirty="0"/>
              <a:t>IISE - </a:t>
            </a:r>
            <a:r>
              <a:rPr lang="en-US" sz="2000" dirty="0"/>
              <a:t>Institute of Industrial and Systems Engineers (1994)</a:t>
            </a:r>
          </a:p>
          <a:p>
            <a:pPr marL="457200" indent="-457200">
              <a:spcAft>
                <a:spcPts val="1200"/>
              </a:spcAft>
              <a:buFont typeface="+mj-lt"/>
              <a:buAutoNum type="arabicPeriod"/>
            </a:pPr>
            <a:r>
              <a:rPr lang="en-US" sz="2000" b="1" dirty="0"/>
              <a:t>ISSS - </a:t>
            </a:r>
            <a:r>
              <a:rPr lang="en-US" sz="2000" dirty="0"/>
              <a:t>International System Safety Society (1977)</a:t>
            </a:r>
          </a:p>
          <a:p>
            <a:pPr marL="457200" indent="-457200">
              <a:spcAft>
                <a:spcPts val="1200"/>
              </a:spcAft>
              <a:buFont typeface="+mj-lt"/>
              <a:buAutoNum type="arabicPeriod"/>
            </a:pPr>
            <a:r>
              <a:rPr lang="en-US" sz="2000" b="1" dirty="0"/>
              <a:t>NESHTA - </a:t>
            </a:r>
            <a:r>
              <a:rPr lang="en-US" sz="2000" dirty="0"/>
              <a:t>National Environmental, Safety and Health Training Association (2012)</a:t>
            </a:r>
          </a:p>
          <a:p>
            <a:pPr marL="457200" indent="-457200">
              <a:spcAft>
                <a:spcPts val="1200"/>
              </a:spcAft>
              <a:buFont typeface="+mj-lt"/>
              <a:buAutoNum type="arabicPeriod"/>
            </a:pPr>
            <a:r>
              <a:rPr lang="en-US" sz="2000" b="1" dirty="0"/>
              <a:t>NFPA - </a:t>
            </a:r>
            <a:r>
              <a:rPr lang="en-US" sz="2000" dirty="0"/>
              <a:t>National Fire Protection Association (2007)</a:t>
            </a:r>
          </a:p>
          <a:p>
            <a:pPr marL="457200" indent="-457200">
              <a:spcAft>
                <a:spcPts val="1200"/>
              </a:spcAft>
              <a:buFont typeface="+mj-lt"/>
              <a:buAutoNum type="arabicPeriod"/>
            </a:pPr>
            <a:r>
              <a:rPr lang="en-US" sz="2000" b="1" dirty="0"/>
              <a:t>NSC - </a:t>
            </a:r>
            <a:r>
              <a:rPr lang="en-US" sz="2000" dirty="0"/>
              <a:t>National Safety Council (1994) </a:t>
            </a:r>
          </a:p>
          <a:p>
            <a:pPr marL="457200" indent="-457200">
              <a:spcAft>
                <a:spcPts val="1200"/>
              </a:spcAft>
              <a:buFont typeface="+mj-lt"/>
              <a:buAutoNum type="arabicPeriod"/>
            </a:pPr>
            <a:r>
              <a:rPr lang="en-US" sz="2000" b="1" dirty="0"/>
              <a:t>SFPE - </a:t>
            </a:r>
            <a:r>
              <a:rPr lang="en-US" sz="2000" dirty="0"/>
              <a:t>Society of Fire Protection Engineers (1984)</a:t>
            </a:r>
          </a:p>
          <a:p>
            <a:pPr>
              <a:spcAft>
                <a:spcPts val="1200"/>
              </a:spcAft>
            </a:pPr>
            <a:endParaRPr lang="en-US" sz="2000" dirty="0"/>
          </a:p>
        </p:txBody>
      </p:sp>
    </p:spTree>
    <p:extLst>
      <p:ext uri="{BB962C8B-B14F-4D97-AF65-F5344CB8AC3E}">
        <p14:creationId xmlns:p14="http://schemas.microsoft.com/office/powerpoint/2010/main" val="204786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person, outdoor&#10;&#10;Description automatically generated">
            <a:extLst>
              <a:ext uri="{FF2B5EF4-FFF2-40B4-BE49-F238E27FC236}">
                <a16:creationId xmlns:a16="http://schemas.microsoft.com/office/drawing/2014/main" id="{BE1D227B-E29A-304C-B86B-C91280A0DA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974" y="1"/>
            <a:ext cx="12218974" cy="6276110"/>
          </a:xfrm>
          <a:prstGeom prst="rect">
            <a:avLst/>
          </a:prstGeom>
          <a:solidFill>
            <a:schemeClr val="accent2"/>
          </a:solidFill>
        </p:spPr>
      </p:pic>
      <p:sp>
        <p:nvSpPr>
          <p:cNvPr id="3" name="Oval 2">
            <a:extLst>
              <a:ext uri="{FF2B5EF4-FFF2-40B4-BE49-F238E27FC236}">
                <a16:creationId xmlns:a16="http://schemas.microsoft.com/office/drawing/2014/main" id="{ACE49FA9-A531-2A43-889B-267160BE12EE}"/>
              </a:ext>
            </a:extLst>
          </p:cNvPr>
          <p:cNvSpPr/>
          <p:nvPr/>
        </p:nvSpPr>
        <p:spPr>
          <a:xfrm>
            <a:off x="511934" y="779738"/>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a:extLst>
              <a:ext uri="{FF2B5EF4-FFF2-40B4-BE49-F238E27FC236}">
                <a16:creationId xmlns:a16="http://schemas.microsoft.com/office/drawing/2014/main" id="{C3DC8DF7-FD5F-7646-B72C-22A93F13062B}"/>
              </a:ext>
            </a:extLst>
          </p:cNvPr>
          <p:cNvSpPr txBox="1">
            <a:spLocks/>
          </p:cNvSpPr>
          <p:nvPr/>
        </p:nvSpPr>
        <p:spPr>
          <a:xfrm>
            <a:off x="639766" y="899582"/>
            <a:ext cx="8675687"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Overview</a:t>
            </a:r>
          </a:p>
        </p:txBody>
      </p:sp>
      <p:pic>
        <p:nvPicPr>
          <p:cNvPr id="5" name="Picture 4">
            <a:extLst>
              <a:ext uri="{FF2B5EF4-FFF2-40B4-BE49-F238E27FC236}">
                <a16:creationId xmlns:a16="http://schemas.microsoft.com/office/drawing/2014/main" id="{397E0CAC-E7DC-644E-9AC2-CCD8CE66EB70}"/>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6" name="Content Placeholder 4">
            <a:extLst>
              <a:ext uri="{FF2B5EF4-FFF2-40B4-BE49-F238E27FC236}">
                <a16:creationId xmlns:a16="http://schemas.microsoft.com/office/drawing/2014/main" id="{E9B97824-08CA-3E4B-A39A-DEE5EBE69FDD}"/>
              </a:ext>
            </a:extLst>
          </p:cNvPr>
          <p:cNvSpPr txBox="1">
            <a:spLocks/>
          </p:cNvSpPr>
          <p:nvPr/>
        </p:nvSpPr>
        <p:spPr>
          <a:xfrm>
            <a:off x="838200" y="2065795"/>
            <a:ext cx="572885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latin typeface="Arial" panose="020B0604020202020204" pitchFamily="34" charset="0"/>
                <a:cs typeface="Arial" panose="020B0604020202020204" pitchFamily="34" charset="0"/>
              </a:rPr>
              <a:t>About the Occupational Hygiene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and Safety Technician</a:t>
            </a:r>
            <a:r>
              <a:rPr lang="en-US" sz="2200" b="1" baseline="30000" dirty="0">
                <a:latin typeface="Arial" panose="020B0604020202020204" pitchFamily="34" charset="0"/>
                <a:cs typeface="Arial" panose="020B0604020202020204" pitchFamily="34" charset="0"/>
              </a:rPr>
              <a:t>®</a:t>
            </a:r>
            <a:r>
              <a:rPr lang="en-US" sz="2200" b="1" dirty="0">
                <a:latin typeface="Arial" panose="020B0604020202020204" pitchFamily="34" charset="0"/>
                <a:cs typeface="Arial" panose="020B0604020202020204" pitchFamily="34" charset="0"/>
              </a:rPr>
              <a:t> (OHST</a:t>
            </a:r>
            <a:r>
              <a:rPr lang="en-US" sz="2200" b="1" baseline="30000" dirty="0">
                <a:latin typeface="Arial" panose="020B0604020202020204" pitchFamily="34" charset="0"/>
                <a:cs typeface="Arial" panose="020B0604020202020204" pitchFamily="34" charset="0"/>
              </a:rPr>
              <a:t>®</a:t>
            </a:r>
            <a:r>
              <a:rPr lang="en-US" sz="2200" b="1" dirty="0">
                <a:latin typeface="Arial" panose="020B0604020202020204" pitchFamily="34" charset="0"/>
                <a:cs typeface="Arial" panose="020B0604020202020204" pitchFamily="34" charset="0"/>
              </a:rPr>
              <a:t>) certification</a:t>
            </a:r>
          </a:p>
          <a:p>
            <a:r>
              <a:rPr lang="en-US" sz="2200" b="1" dirty="0">
                <a:latin typeface="Arial" panose="020B0604020202020204" pitchFamily="34" charset="0"/>
                <a:cs typeface="Arial" panose="020B0604020202020204" pitchFamily="34" charset="0"/>
              </a:rPr>
              <a:t>Benefits of BCSP certification</a:t>
            </a:r>
          </a:p>
          <a:p>
            <a:r>
              <a:rPr lang="en-US" sz="2200" b="1" dirty="0">
                <a:latin typeface="Arial" panose="020B0604020202020204" pitchFamily="34" charset="0"/>
                <a:cs typeface="Arial" panose="020B0604020202020204" pitchFamily="34" charset="0"/>
              </a:rPr>
              <a:t>OHST requirements and application process</a:t>
            </a:r>
          </a:p>
          <a:p>
            <a:r>
              <a:rPr lang="en-US" sz="2200" b="1" dirty="0">
                <a:latin typeface="Arial" panose="020B0604020202020204" pitchFamily="34" charset="0"/>
                <a:cs typeface="Arial" panose="020B0604020202020204" pitchFamily="34" charset="0"/>
              </a:rPr>
              <a:t>About the Board of Certified Safety Professionals</a:t>
            </a:r>
            <a:r>
              <a:rPr lang="en-US" sz="2200" b="1" baseline="30000" dirty="0">
                <a:latin typeface="Arial" panose="020B0604020202020204" pitchFamily="34" charset="0"/>
                <a:cs typeface="Arial" panose="020B0604020202020204" pitchFamily="34" charset="0"/>
              </a:rPr>
              <a:t>®</a:t>
            </a:r>
            <a:r>
              <a:rPr lang="en-US" sz="2200" b="1" dirty="0">
                <a:latin typeface="Arial" panose="020B0604020202020204" pitchFamily="34" charset="0"/>
                <a:cs typeface="Arial" panose="020B0604020202020204" pitchFamily="34" charset="0"/>
              </a:rPr>
              <a:t> (BCSP</a:t>
            </a:r>
            <a:r>
              <a:rPr lang="en-US" sz="2200" b="1" baseline="30000" dirty="0">
                <a:latin typeface="Arial" panose="020B0604020202020204" pitchFamily="34" charset="0"/>
                <a:cs typeface="Arial" panose="020B0604020202020204" pitchFamily="34" charset="0"/>
              </a:rPr>
              <a:t>®</a:t>
            </a:r>
            <a:r>
              <a:rPr lang="en-US" sz="2200" b="1" dirty="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US" sz="2000" dirty="0">
              <a:cs typeface="Arial" panose="020B0604020202020204" pitchFamily="34" charset="0"/>
            </a:endParaRPr>
          </a:p>
        </p:txBody>
      </p:sp>
      <p:pic>
        <p:nvPicPr>
          <p:cNvPr id="9" name="Picture 8" descr="A picture containing text, sign&#10;&#10;Description automatically generated">
            <a:extLst>
              <a:ext uri="{FF2B5EF4-FFF2-40B4-BE49-F238E27FC236}">
                <a16:creationId xmlns:a16="http://schemas.microsoft.com/office/drawing/2014/main" id="{6B0BB559-5313-2E42-B179-31F3202394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672" y="5245375"/>
            <a:ext cx="2498662" cy="832887"/>
          </a:xfrm>
          <a:prstGeom prst="rect">
            <a:avLst/>
          </a:prstGeom>
        </p:spPr>
      </p:pic>
    </p:spTree>
    <p:extLst>
      <p:ext uri="{BB962C8B-B14F-4D97-AF65-F5344CB8AC3E}">
        <p14:creationId xmlns:p14="http://schemas.microsoft.com/office/powerpoint/2010/main" val="88627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2AA15D9B-EDCC-2243-AAB4-98C3128B5E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880" y="388961"/>
            <a:ext cx="7282264" cy="2564582"/>
          </a:xfrm>
          <a:prstGeom prst="rect">
            <a:avLst/>
          </a:prstGeom>
        </p:spPr>
      </p:pic>
      <p:sp>
        <p:nvSpPr>
          <p:cNvPr id="14" name="TextBox 13">
            <a:extLst>
              <a:ext uri="{FF2B5EF4-FFF2-40B4-BE49-F238E27FC236}">
                <a16:creationId xmlns:a16="http://schemas.microsoft.com/office/drawing/2014/main" id="{3825DABE-86E1-E042-B2F7-0C583B09B47B}"/>
              </a:ext>
            </a:extLst>
          </p:cNvPr>
          <p:cNvSpPr txBox="1"/>
          <p:nvPr/>
        </p:nvSpPr>
        <p:spPr>
          <a:xfrm>
            <a:off x="1235244" y="5427176"/>
            <a:ext cx="4267200" cy="984885"/>
          </a:xfrm>
          <a:prstGeom prst="rect">
            <a:avLst/>
          </a:prstGeom>
          <a:noFill/>
        </p:spPr>
        <p:txBody>
          <a:bodyPr wrap="square" rtlCol="0">
            <a:spAutoFit/>
          </a:bodyPr>
          <a:lstStyle/>
          <a:p>
            <a:pPr algn="ctr"/>
            <a:r>
              <a:rPr lang="en-US" sz="4000" b="1" dirty="0" err="1">
                <a:solidFill>
                  <a:srgbClr val="92D050"/>
                </a:solidFill>
              </a:rPr>
              <a:t>examCORE.ORG</a:t>
            </a:r>
            <a:endParaRPr lang="en-US" sz="4000" dirty="0">
              <a:solidFill>
                <a:srgbClr val="92D050"/>
              </a:solidFill>
            </a:endParaRPr>
          </a:p>
          <a:p>
            <a:pPr algn="ctr"/>
            <a:endParaRPr lang="en-US" dirty="0"/>
          </a:p>
        </p:txBody>
      </p:sp>
      <p:sp>
        <p:nvSpPr>
          <p:cNvPr id="21" name="Rectangle 20">
            <a:extLst>
              <a:ext uri="{FF2B5EF4-FFF2-40B4-BE49-F238E27FC236}">
                <a16:creationId xmlns:a16="http://schemas.microsoft.com/office/drawing/2014/main" id="{B5FFB5D8-B535-F44F-BC8E-BCF452B14B0D}"/>
              </a:ext>
            </a:extLst>
          </p:cNvPr>
          <p:cNvSpPr/>
          <p:nvPr/>
        </p:nvSpPr>
        <p:spPr>
          <a:xfrm>
            <a:off x="0" y="3268439"/>
            <a:ext cx="12220230" cy="5654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934CBA5-2B2D-5E4B-88BF-EBBDBE88240C}"/>
              </a:ext>
            </a:extLst>
          </p:cNvPr>
          <p:cNvSpPr/>
          <p:nvPr/>
        </p:nvSpPr>
        <p:spPr>
          <a:xfrm>
            <a:off x="0" y="3968526"/>
            <a:ext cx="12220230" cy="5654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245A6E3-2B2D-CB45-8D0A-7B1EB8E6866E}"/>
              </a:ext>
            </a:extLst>
          </p:cNvPr>
          <p:cNvSpPr/>
          <p:nvPr/>
        </p:nvSpPr>
        <p:spPr>
          <a:xfrm>
            <a:off x="0" y="4668614"/>
            <a:ext cx="12220230" cy="5654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39B3FFE-576F-4E98-AC34-7E2E96372369}"/>
              </a:ext>
            </a:extLst>
          </p:cNvPr>
          <p:cNvSpPr txBox="1"/>
          <p:nvPr/>
        </p:nvSpPr>
        <p:spPr>
          <a:xfrm>
            <a:off x="0" y="3268439"/>
            <a:ext cx="6832797" cy="19492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2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rPr>
              <a:t>Training from the source</a:t>
            </a:r>
          </a:p>
          <a:p>
            <a:pPr marL="0" marR="0" lvl="0" indent="0" algn="ctr" defTabSz="914400" rtl="0" eaLnBrk="1" fontAlgn="auto" latinLnBrk="0" hangingPunct="1">
              <a:lnSpc>
                <a:spcPct val="100000"/>
              </a:lnSpc>
              <a:spcBef>
                <a:spcPts val="0"/>
              </a:spcBef>
              <a:spcAft>
                <a:spcPts val="22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rPr>
              <a:t>Your path to success</a:t>
            </a:r>
          </a:p>
          <a:p>
            <a:pPr marL="0" marR="0" lvl="0" indent="0" algn="ctr" defTabSz="914400" rtl="0" eaLnBrk="1" fontAlgn="auto" latinLnBrk="0" hangingPunct="1">
              <a:lnSpc>
                <a:spcPct val="100000"/>
              </a:lnSpc>
              <a:spcBef>
                <a:spcPts val="0"/>
              </a:spcBef>
              <a:spcAft>
                <a:spcPts val="22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rPr>
              <a:t>Industry leading instructors</a:t>
            </a:r>
            <a:endParaRPr kumimoji="0" lang="en-US" sz="1800" b="1" u="none" strike="noStrike" kern="1200" cap="none" spc="0" normalizeH="0" baseline="0" noProof="0" dirty="0">
              <a:ln>
                <a:noFill/>
              </a:ln>
              <a:solidFill>
                <a:schemeClr val="bg1"/>
              </a:solidFill>
              <a:effectLst/>
              <a:uLnTx/>
              <a:uFillTx/>
              <a:latin typeface="Arial" panose="020B0604020202020204" pitchFamily="34" charset="0"/>
            </a:endParaRPr>
          </a:p>
        </p:txBody>
      </p:sp>
      <p:pic>
        <p:nvPicPr>
          <p:cNvPr id="6" name="Picture 5" descr="A picture containing suit, person, clavier, document&#10;&#10;Description automatically generated">
            <a:extLst>
              <a:ext uri="{FF2B5EF4-FFF2-40B4-BE49-F238E27FC236}">
                <a16:creationId xmlns:a16="http://schemas.microsoft.com/office/drawing/2014/main" id="{3449B5C4-142B-B04B-B302-5D3B182F37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96365" y="16933"/>
            <a:ext cx="7395635" cy="6265333"/>
          </a:xfrm>
          <a:prstGeom prst="rect">
            <a:avLst/>
          </a:prstGeom>
          <a:effectLst/>
        </p:spPr>
      </p:pic>
    </p:spTree>
    <p:extLst>
      <p:ext uri="{BB962C8B-B14F-4D97-AF65-F5344CB8AC3E}">
        <p14:creationId xmlns:p14="http://schemas.microsoft.com/office/powerpoint/2010/main" val="2732419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ark, black, night sky&#10;&#10;Description automatically generated">
            <a:extLst>
              <a:ext uri="{FF2B5EF4-FFF2-40B4-BE49-F238E27FC236}">
                <a16:creationId xmlns:a16="http://schemas.microsoft.com/office/drawing/2014/main" id="{91D9BCD8-9D56-41E3-B027-230914ADE105}"/>
              </a:ext>
            </a:extLst>
          </p:cNvPr>
          <p:cNvPicPr>
            <a:picLocks noChangeAspect="1"/>
          </p:cNvPicPr>
          <p:nvPr/>
        </p:nvPicPr>
        <p:blipFill>
          <a:blip r:embed="rId2" cstate="email">
            <a:alphaModFix amt="15000"/>
            <a:extLst>
              <a:ext uri="{28A0092B-C50C-407E-A947-70E740481C1C}">
                <a14:useLocalDpi xmlns:a14="http://schemas.microsoft.com/office/drawing/2010/main"/>
              </a:ext>
            </a:extLst>
          </a:blip>
          <a:stretch>
            <a:fillRect/>
          </a:stretch>
        </p:blipFill>
        <p:spPr>
          <a:xfrm rot="1173708">
            <a:off x="7300387" y="552440"/>
            <a:ext cx="5640753" cy="5753119"/>
          </a:xfrm>
          <a:prstGeom prst="rect">
            <a:avLst/>
          </a:prstGeom>
        </p:spPr>
      </p:pic>
      <p:pic>
        <p:nvPicPr>
          <p:cNvPr id="2" name="Picture 1" descr="A picture containing dark, black, night sky&#10;&#10;Description automatically generated">
            <a:extLst>
              <a:ext uri="{FF2B5EF4-FFF2-40B4-BE49-F238E27FC236}">
                <a16:creationId xmlns:a16="http://schemas.microsoft.com/office/drawing/2014/main" id="{B9B1E87E-2504-49EF-A5F5-B1399C2117E8}"/>
              </a:ext>
            </a:extLst>
          </p:cNvPr>
          <p:cNvPicPr>
            <a:picLocks noChangeAspect="1"/>
          </p:cNvPicPr>
          <p:nvPr/>
        </p:nvPicPr>
        <p:blipFill>
          <a:blip r:embed="rId3" cstate="email">
            <a:alphaModFix amt="15000"/>
            <a:extLst>
              <a:ext uri="{28A0092B-C50C-407E-A947-70E740481C1C}">
                <a14:useLocalDpi xmlns:a14="http://schemas.microsoft.com/office/drawing/2010/main"/>
              </a:ext>
            </a:extLst>
          </a:blip>
          <a:stretch>
            <a:fillRect/>
          </a:stretch>
        </p:blipFill>
        <p:spPr>
          <a:xfrm rot="20266335">
            <a:off x="-900906" y="-563944"/>
            <a:ext cx="7309027" cy="7454626"/>
          </a:xfrm>
          <a:prstGeom prst="rect">
            <a:avLst/>
          </a:prstGeom>
        </p:spPr>
      </p:pic>
      <p:pic>
        <p:nvPicPr>
          <p:cNvPr id="3" name="Picture 2" descr="A picture containing person, blue, female, arm&#10;&#10;Description automatically generated">
            <a:extLst>
              <a:ext uri="{FF2B5EF4-FFF2-40B4-BE49-F238E27FC236}">
                <a16:creationId xmlns:a16="http://schemas.microsoft.com/office/drawing/2014/main" id="{7425819A-3ED6-4C7C-99FF-8FD569108E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7752" y="-391645"/>
            <a:ext cx="7575905" cy="7155021"/>
          </a:xfrm>
          <a:prstGeom prst="rect">
            <a:avLst/>
          </a:prstGeom>
        </p:spPr>
      </p:pic>
      <p:sp>
        <p:nvSpPr>
          <p:cNvPr id="4" name="Oval 3">
            <a:extLst>
              <a:ext uri="{FF2B5EF4-FFF2-40B4-BE49-F238E27FC236}">
                <a16:creationId xmlns:a16="http://schemas.microsoft.com/office/drawing/2014/main" id="{A8B0AA81-ABA3-44AC-932C-926ACA026E12}"/>
              </a:ext>
            </a:extLst>
          </p:cNvPr>
          <p:cNvSpPr/>
          <p:nvPr/>
        </p:nvSpPr>
        <p:spPr>
          <a:xfrm>
            <a:off x="511934" y="710845"/>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CB211F7-0CD2-402D-B2ED-3585C33C6117}"/>
              </a:ext>
            </a:extLst>
          </p:cNvPr>
          <p:cNvSpPr txBox="1">
            <a:spLocks/>
          </p:cNvSpPr>
          <p:nvPr/>
        </p:nvSpPr>
        <p:spPr>
          <a:xfrm>
            <a:off x="639766" y="608162"/>
            <a:ext cx="12192000" cy="1325564"/>
          </a:xfrm>
          <a:prstGeom prst="rect">
            <a:avLst/>
          </a:prstGeom>
          <a:effectLst>
            <a:outerShdw blurRad="127000" dist="50800" dir="2700000" algn="ctr" rotWithShape="0">
              <a:srgbClr val="000000">
                <a:alpha val="30000"/>
              </a:srgb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Questions?</a:t>
            </a:r>
          </a:p>
        </p:txBody>
      </p:sp>
    </p:spTree>
    <p:extLst>
      <p:ext uri="{BB962C8B-B14F-4D97-AF65-F5344CB8AC3E}">
        <p14:creationId xmlns:p14="http://schemas.microsoft.com/office/powerpoint/2010/main" val="640227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41411C5-3E9A-4DA0-B4B7-F0DAD2E42046}"/>
              </a:ext>
            </a:extLst>
          </p:cNvPr>
          <p:cNvSpPr>
            <a:spLocks noGrp="1"/>
          </p:cNvSpPr>
          <p:nvPr>
            <p:ph type="body" sz="quarter" idx="12"/>
          </p:nvPr>
        </p:nvSpPr>
        <p:spPr/>
        <p:txBody>
          <a:bodyPr/>
          <a:lstStyle/>
          <a:p>
            <a:r>
              <a:rPr lang="en-US" dirty="0"/>
              <a:t>Presenter:</a:t>
            </a:r>
          </a:p>
          <a:p>
            <a:r>
              <a:rPr lang="en-US" dirty="0"/>
              <a:t>Title:</a:t>
            </a:r>
          </a:p>
          <a:p>
            <a:r>
              <a:rPr lang="en-US" dirty="0"/>
              <a:t>Company:</a:t>
            </a:r>
          </a:p>
        </p:txBody>
      </p:sp>
      <p:sp>
        <p:nvSpPr>
          <p:cNvPr id="15" name="Text Placeholder 14">
            <a:extLst>
              <a:ext uri="{FF2B5EF4-FFF2-40B4-BE49-F238E27FC236}">
                <a16:creationId xmlns:a16="http://schemas.microsoft.com/office/drawing/2014/main" id="{E037CE03-F668-4C4B-BED4-0F7E9A92707C}"/>
              </a:ext>
            </a:extLst>
          </p:cNvPr>
          <p:cNvSpPr>
            <a:spLocks noGrp="1"/>
          </p:cNvSpPr>
          <p:nvPr>
            <p:ph type="body" sz="quarter" idx="10"/>
          </p:nvPr>
        </p:nvSpPr>
        <p:spPr/>
        <p:txBody>
          <a:bodyPr/>
          <a:lstStyle/>
          <a:p>
            <a:r>
              <a:rPr lang="en-US" sz="7200" dirty="0">
                <a:solidFill>
                  <a:schemeClr val="bg1"/>
                </a:solidFill>
                <a:cs typeface="Aharoni" panose="02010803020104030203" pitchFamily="2" charset="-79"/>
              </a:rPr>
              <a:t>Thank you!</a:t>
            </a:r>
            <a:endParaRPr lang="en-US" dirty="0"/>
          </a:p>
        </p:txBody>
      </p:sp>
    </p:spTree>
    <p:extLst>
      <p:ext uri="{BB962C8B-B14F-4D97-AF65-F5344CB8AC3E}">
        <p14:creationId xmlns:p14="http://schemas.microsoft.com/office/powerpoint/2010/main" val="1860133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8CD6A5-F69A-E048-A2B4-8E41E844A63E}"/>
              </a:ext>
            </a:extLst>
          </p:cNvPr>
          <p:cNvSpPr/>
          <p:nvPr/>
        </p:nvSpPr>
        <p:spPr>
          <a:xfrm>
            <a:off x="490691" y="779738"/>
            <a:ext cx="945292" cy="945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D1D33974-6CED-A244-A8D5-DD89581EF60B}"/>
              </a:ext>
            </a:extLst>
          </p:cNvPr>
          <p:cNvSpPr txBox="1">
            <a:spLocks/>
          </p:cNvSpPr>
          <p:nvPr/>
        </p:nvSpPr>
        <p:spPr>
          <a:xfrm>
            <a:off x="618523" y="899582"/>
            <a:ext cx="11220138"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the OHST Certification? </a:t>
            </a:r>
          </a:p>
        </p:txBody>
      </p:sp>
      <p:pic>
        <p:nvPicPr>
          <p:cNvPr id="4" name="Picture 3">
            <a:extLst>
              <a:ext uri="{FF2B5EF4-FFF2-40B4-BE49-F238E27FC236}">
                <a16:creationId xmlns:a16="http://schemas.microsoft.com/office/drawing/2014/main" id="{989C13DC-7482-D24C-91E5-4EEC5B296137}"/>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r="38778"/>
          <a:stretch/>
        </p:blipFill>
        <p:spPr>
          <a:xfrm>
            <a:off x="4890569" y="5059744"/>
            <a:ext cx="6248486" cy="809897"/>
          </a:xfrm>
          <a:prstGeom prst="rect">
            <a:avLst/>
          </a:prstGeom>
          <a:effectLst/>
        </p:spPr>
      </p:pic>
      <p:sp>
        <p:nvSpPr>
          <p:cNvPr id="5" name="Content Placeholder 4">
            <a:extLst>
              <a:ext uri="{FF2B5EF4-FFF2-40B4-BE49-F238E27FC236}">
                <a16:creationId xmlns:a16="http://schemas.microsoft.com/office/drawing/2014/main" id="{BC988DBA-776C-9841-AC03-400F367C5F37}"/>
              </a:ext>
            </a:extLst>
          </p:cNvPr>
          <p:cNvSpPr txBox="1">
            <a:spLocks/>
          </p:cNvSpPr>
          <p:nvPr/>
        </p:nvSpPr>
        <p:spPr>
          <a:xfrm>
            <a:off x="618523" y="2842096"/>
            <a:ext cx="6449066" cy="1605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000"/>
              </a:spcAft>
              <a:buNone/>
            </a:pPr>
            <a:r>
              <a:rPr lang="en-US" sz="2200" b="1" dirty="0">
                <a:latin typeface="Arial" panose="020B0604020202020204" pitchFamily="34" charset="0"/>
                <a:cs typeface="Arial" panose="020B0604020202020204" pitchFamily="34" charset="0"/>
              </a:rPr>
              <a:t>Perform occupational hygiene and safety activities as part of job duties</a:t>
            </a:r>
          </a:p>
          <a:p>
            <a:pPr lvl="1">
              <a:spcBef>
                <a:spcPts val="0"/>
              </a:spcBef>
              <a:spcAft>
                <a:spcPts val="1000"/>
              </a:spcAft>
            </a:pPr>
            <a:r>
              <a:rPr lang="en-US" sz="2200" dirty="0">
                <a:latin typeface="Arial" panose="020B0604020202020204" pitchFamily="34" charset="0"/>
                <a:cs typeface="Arial" panose="020B0604020202020204" pitchFamily="34" charset="0"/>
              </a:rPr>
              <a:t>Make worksite assessments to determine risks, potential hazards and controls, evaluating risks and hazards, etc. </a:t>
            </a:r>
          </a:p>
          <a:p>
            <a:pPr lvl="1">
              <a:spcBef>
                <a:spcPts val="0"/>
              </a:spcBef>
              <a:spcAft>
                <a:spcPts val="1000"/>
              </a:spcAft>
            </a:pPr>
            <a:r>
              <a:rPr lang="en-US" sz="2200" dirty="0">
                <a:latin typeface="Arial" panose="020B0604020202020204" pitchFamily="34" charset="0"/>
                <a:cs typeface="Arial" panose="020B0604020202020204" pitchFamily="34" charset="0"/>
              </a:rPr>
              <a:t>Work on full or part-time basis</a:t>
            </a:r>
          </a:p>
          <a:p>
            <a:pPr marL="0" indent="0">
              <a:buNone/>
            </a:pPr>
            <a:endParaRPr lang="en-US" sz="2200" dirty="0">
              <a:latin typeface="Arial" panose="020B0604020202020204" pitchFamily="34" charset="0"/>
              <a:cs typeface="Arial" panose="020B0604020202020204" pitchFamily="34" charset="0"/>
            </a:endParaRPr>
          </a:p>
        </p:txBody>
      </p:sp>
      <p:pic>
        <p:nvPicPr>
          <p:cNvPr id="12" name="Picture 11" descr="A picture containing person, person, player, male&#10;&#10;Description automatically generated">
            <a:extLst>
              <a:ext uri="{FF2B5EF4-FFF2-40B4-BE49-F238E27FC236}">
                <a16:creationId xmlns:a16="http://schemas.microsoft.com/office/drawing/2014/main" id="{B965525C-4913-044F-9A9A-96A9043FB70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00" y="25052"/>
            <a:ext cx="6593564" cy="6262256"/>
          </a:xfrm>
          <a:prstGeom prst="rect">
            <a:avLst/>
          </a:prstGeom>
          <a:effectLst/>
        </p:spPr>
      </p:pic>
    </p:spTree>
    <p:extLst>
      <p:ext uri="{BB962C8B-B14F-4D97-AF65-F5344CB8AC3E}">
        <p14:creationId xmlns:p14="http://schemas.microsoft.com/office/powerpoint/2010/main" val="630927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472A7E4-A6C3-454F-BCCB-EAE0E878F149}"/>
              </a:ext>
            </a:extLst>
          </p:cNvPr>
          <p:cNvSpPr/>
          <p:nvPr/>
        </p:nvSpPr>
        <p:spPr>
          <a:xfrm>
            <a:off x="490691" y="779738"/>
            <a:ext cx="945292" cy="945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5D2C80FB-E30C-7F4B-9F04-2342400E0173}"/>
              </a:ext>
            </a:extLst>
          </p:cNvPr>
          <p:cNvSpPr txBox="1">
            <a:spLocks/>
          </p:cNvSpPr>
          <p:nvPr/>
        </p:nvSpPr>
        <p:spPr>
          <a:xfrm>
            <a:off x="618523" y="899582"/>
            <a:ext cx="11220138"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the OHST Certification? </a:t>
            </a:r>
          </a:p>
        </p:txBody>
      </p:sp>
      <p:sp>
        <p:nvSpPr>
          <p:cNvPr id="5" name="Content Placeholder 4">
            <a:extLst>
              <a:ext uri="{FF2B5EF4-FFF2-40B4-BE49-F238E27FC236}">
                <a16:creationId xmlns:a16="http://schemas.microsoft.com/office/drawing/2014/main" id="{4D57A1B8-6B96-284E-AB77-1C22D93C0948}"/>
              </a:ext>
            </a:extLst>
          </p:cNvPr>
          <p:cNvSpPr txBox="1">
            <a:spLocks/>
          </p:cNvSpPr>
          <p:nvPr/>
        </p:nvSpPr>
        <p:spPr>
          <a:xfrm>
            <a:off x="618523" y="2842096"/>
            <a:ext cx="6449066" cy="1605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200" b="1" dirty="0">
                <a:latin typeface="Arial" panose="020B0604020202020204" pitchFamily="34" charset="0"/>
                <a:cs typeface="Arial" panose="020B0604020202020204" pitchFamily="34" charset="0"/>
              </a:rPr>
              <a:t>Competency assessment focused on: </a:t>
            </a:r>
          </a:p>
          <a:p>
            <a:pPr lvl="1">
              <a:spcAft>
                <a:spcPts val="1000"/>
              </a:spcAft>
            </a:pPr>
            <a:r>
              <a:rPr lang="en-US" sz="2200" dirty="0">
                <a:latin typeface="Arial" panose="020B0604020202020204" pitchFamily="34" charset="0"/>
                <a:cs typeface="Arial" panose="020B0604020202020204" pitchFamily="34" charset="0"/>
              </a:rPr>
              <a:t>Occupational hygiene and safety</a:t>
            </a:r>
          </a:p>
          <a:p>
            <a:pPr lvl="1">
              <a:spcAft>
                <a:spcPts val="1000"/>
              </a:spcAft>
            </a:pPr>
            <a:r>
              <a:rPr lang="en-US" sz="2200" dirty="0">
                <a:latin typeface="Arial" panose="020B0604020202020204" pitchFamily="34" charset="0"/>
                <a:cs typeface="Arial" panose="020B0604020202020204" pitchFamily="34" charset="0"/>
              </a:rPr>
              <a:t>Risk management</a:t>
            </a:r>
          </a:p>
          <a:p>
            <a:pPr lvl="1">
              <a:spcAft>
                <a:spcPts val="1000"/>
              </a:spcAft>
            </a:pPr>
            <a:r>
              <a:rPr lang="en-US" sz="2200" dirty="0">
                <a:latin typeface="Arial" panose="020B0604020202020204" pitchFamily="34" charset="0"/>
                <a:cs typeface="Arial" panose="020B0604020202020204" pitchFamily="34" charset="0"/>
              </a:rPr>
              <a:t>SH&amp;E concepts</a:t>
            </a:r>
          </a:p>
          <a:p>
            <a:pPr lvl="1">
              <a:spcAft>
                <a:spcPts val="1000"/>
              </a:spcAft>
            </a:pPr>
            <a:r>
              <a:rPr lang="en-US" sz="2200" dirty="0">
                <a:latin typeface="Arial" panose="020B0604020202020204" pitchFamily="34" charset="0"/>
                <a:cs typeface="Arial" panose="020B0604020202020204" pitchFamily="34" charset="0"/>
              </a:rPr>
              <a:t>Incident investigation and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emergency preparedness</a:t>
            </a:r>
          </a:p>
          <a:p>
            <a:pPr lvl="1">
              <a:spcAft>
                <a:spcPts val="1000"/>
              </a:spcAft>
            </a:pPr>
            <a:r>
              <a:rPr lang="en-US" sz="2200" dirty="0">
                <a:latin typeface="Arial" panose="020B0604020202020204" pitchFamily="34" charset="0"/>
                <a:cs typeface="Arial" panose="020B0604020202020204" pitchFamily="34" charset="0"/>
              </a:rPr>
              <a:t>Business case of safety</a:t>
            </a:r>
          </a:p>
          <a:p>
            <a:pPr marL="0" indent="0">
              <a:buNone/>
            </a:pPr>
            <a:endParaRPr lang="en-US" sz="2200" dirty="0">
              <a:latin typeface="Arial" panose="020B0604020202020204" pitchFamily="34" charset="0"/>
              <a:cs typeface="Arial" panose="020B0604020202020204" pitchFamily="34" charset="0"/>
            </a:endParaRPr>
          </a:p>
        </p:txBody>
      </p:sp>
      <p:sp>
        <p:nvSpPr>
          <p:cNvPr id="8" name="Freeform 7">
            <a:extLst>
              <a:ext uri="{FF2B5EF4-FFF2-40B4-BE49-F238E27FC236}">
                <a16:creationId xmlns:a16="http://schemas.microsoft.com/office/drawing/2014/main" id="{50A5BDD8-0C06-144A-81F2-58785F4F4BE7}"/>
              </a:ext>
            </a:extLst>
          </p:cNvPr>
          <p:cNvSpPr>
            <a:spLocks noChangeAspect="1"/>
          </p:cNvSpPr>
          <p:nvPr/>
        </p:nvSpPr>
        <p:spPr>
          <a:xfrm>
            <a:off x="4769020" y="0"/>
            <a:ext cx="7448648" cy="6300592"/>
          </a:xfrm>
          <a:custGeom>
            <a:avLst/>
            <a:gdLst>
              <a:gd name="connsiteX0" fmla="*/ 1801504 w 6086901"/>
              <a:gd name="connsiteY0" fmla="*/ 13648 h 6318914"/>
              <a:gd name="connsiteX1" fmla="*/ 0 w 6086901"/>
              <a:gd name="connsiteY1" fmla="*/ 6318914 h 6318914"/>
              <a:gd name="connsiteX2" fmla="*/ 6086901 w 6086901"/>
              <a:gd name="connsiteY2" fmla="*/ 6305266 h 6318914"/>
              <a:gd name="connsiteX3" fmla="*/ 6086901 w 6086901"/>
              <a:gd name="connsiteY3" fmla="*/ 0 h 6318914"/>
              <a:gd name="connsiteX4" fmla="*/ 1801504 w 6086901"/>
              <a:gd name="connsiteY4" fmla="*/ 13648 h 6318914"/>
              <a:gd name="connsiteX0" fmla="*/ 1801504 w 6223379"/>
              <a:gd name="connsiteY0" fmla="*/ 13648 h 6318914"/>
              <a:gd name="connsiteX1" fmla="*/ 0 w 6223379"/>
              <a:gd name="connsiteY1" fmla="*/ 6318914 h 6318914"/>
              <a:gd name="connsiteX2" fmla="*/ 6086901 w 6223379"/>
              <a:gd name="connsiteY2" fmla="*/ 6305266 h 6318914"/>
              <a:gd name="connsiteX3" fmla="*/ 6223379 w 6223379"/>
              <a:gd name="connsiteY3" fmla="*/ 0 h 6318914"/>
              <a:gd name="connsiteX4" fmla="*/ 1801504 w 6223379"/>
              <a:gd name="connsiteY4" fmla="*/ 13648 h 6318914"/>
              <a:gd name="connsiteX0" fmla="*/ 1801504 w 6223379"/>
              <a:gd name="connsiteY0" fmla="*/ 13648 h 6318914"/>
              <a:gd name="connsiteX1" fmla="*/ 0 w 6223379"/>
              <a:gd name="connsiteY1" fmla="*/ 6318914 h 6318914"/>
              <a:gd name="connsiteX2" fmla="*/ 6223379 w 6223379"/>
              <a:gd name="connsiteY2" fmla="*/ 6318914 h 6318914"/>
              <a:gd name="connsiteX3" fmla="*/ 6223379 w 6223379"/>
              <a:gd name="connsiteY3" fmla="*/ 0 h 6318914"/>
              <a:gd name="connsiteX4" fmla="*/ 1801504 w 6223379"/>
              <a:gd name="connsiteY4" fmla="*/ 13648 h 6318914"/>
              <a:gd name="connsiteX0" fmla="*/ 2643211 w 6223379"/>
              <a:gd name="connsiteY0" fmla="*/ 27316 h 6318914"/>
              <a:gd name="connsiteX1" fmla="*/ 0 w 6223379"/>
              <a:gd name="connsiteY1" fmla="*/ 6318914 h 6318914"/>
              <a:gd name="connsiteX2" fmla="*/ 6223379 w 6223379"/>
              <a:gd name="connsiteY2" fmla="*/ 6318914 h 6318914"/>
              <a:gd name="connsiteX3" fmla="*/ 6223379 w 6223379"/>
              <a:gd name="connsiteY3" fmla="*/ 0 h 6318914"/>
              <a:gd name="connsiteX4" fmla="*/ 2643211 w 6223379"/>
              <a:gd name="connsiteY4" fmla="*/ 27316 h 6318914"/>
              <a:gd name="connsiteX0" fmla="*/ 2869752 w 6223379"/>
              <a:gd name="connsiteY0" fmla="*/ 15046 h 6318914"/>
              <a:gd name="connsiteX1" fmla="*/ 0 w 6223379"/>
              <a:gd name="connsiteY1" fmla="*/ 6318914 h 6318914"/>
              <a:gd name="connsiteX2" fmla="*/ 6223379 w 6223379"/>
              <a:gd name="connsiteY2" fmla="*/ 6318914 h 6318914"/>
              <a:gd name="connsiteX3" fmla="*/ 6223379 w 6223379"/>
              <a:gd name="connsiteY3" fmla="*/ 0 h 6318914"/>
              <a:gd name="connsiteX4" fmla="*/ 2869752 w 6223379"/>
              <a:gd name="connsiteY4" fmla="*/ 15046 h 6318914"/>
              <a:gd name="connsiteX0" fmla="*/ 2643211 w 5996838"/>
              <a:gd name="connsiteY0" fmla="*/ 15046 h 6318914"/>
              <a:gd name="connsiteX1" fmla="*/ 0 w 5996838"/>
              <a:gd name="connsiteY1" fmla="*/ 6318914 h 6318914"/>
              <a:gd name="connsiteX2" fmla="*/ 5996838 w 5996838"/>
              <a:gd name="connsiteY2" fmla="*/ 6318914 h 6318914"/>
              <a:gd name="connsiteX3" fmla="*/ 5996838 w 5996838"/>
              <a:gd name="connsiteY3" fmla="*/ 0 h 6318914"/>
              <a:gd name="connsiteX4" fmla="*/ 2643211 w 5996838"/>
              <a:gd name="connsiteY4" fmla="*/ 15046 h 6318914"/>
              <a:gd name="connsiteX0" fmla="*/ 2662910 w 5996838"/>
              <a:gd name="connsiteY0" fmla="*/ 2777 h 6318914"/>
              <a:gd name="connsiteX1" fmla="*/ 0 w 5996838"/>
              <a:gd name="connsiteY1" fmla="*/ 6318914 h 6318914"/>
              <a:gd name="connsiteX2" fmla="*/ 5996838 w 5996838"/>
              <a:gd name="connsiteY2" fmla="*/ 6318914 h 6318914"/>
              <a:gd name="connsiteX3" fmla="*/ 5996838 w 5996838"/>
              <a:gd name="connsiteY3" fmla="*/ 0 h 6318914"/>
              <a:gd name="connsiteX4" fmla="*/ 2662910 w 5996838"/>
              <a:gd name="connsiteY4" fmla="*/ 2777 h 6318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6838" h="6318914">
                <a:moveTo>
                  <a:pt x="2662910" y="2777"/>
                </a:moveTo>
                <a:lnTo>
                  <a:pt x="0" y="6318914"/>
                </a:lnTo>
                <a:lnTo>
                  <a:pt x="5996838" y="6318914"/>
                </a:lnTo>
                <a:lnTo>
                  <a:pt x="5996838" y="0"/>
                </a:lnTo>
                <a:lnTo>
                  <a:pt x="2662910" y="2777"/>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6461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FE2D6D0-D399-824E-AAF4-65FB6148DBD4}"/>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8EEFCF76-5D1E-874A-91DA-A2F2D3B269E8}"/>
              </a:ext>
            </a:extLst>
          </p:cNvPr>
          <p:cNvSpPr txBox="1">
            <a:spLocks/>
          </p:cNvSpPr>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Job Titles and Duties</a:t>
            </a:r>
          </a:p>
        </p:txBody>
      </p:sp>
      <p:sp>
        <p:nvSpPr>
          <p:cNvPr id="5" name="Content Placeholder 4">
            <a:extLst>
              <a:ext uri="{FF2B5EF4-FFF2-40B4-BE49-F238E27FC236}">
                <a16:creationId xmlns:a16="http://schemas.microsoft.com/office/drawing/2014/main" id="{F4D762E3-D344-8442-A470-77E8D9BBD4B4}"/>
              </a:ext>
            </a:extLst>
          </p:cNvPr>
          <p:cNvSpPr txBox="1">
            <a:spLocks/>
          </p:cNvSpPr>
          <p:nvPr/>
        </p:nvSpPr>
        <p:spPr>
          <a:xfrm>
            <a:off x="838200" y="2065795"/>
            <a:ext cx="658618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cs typeface="Arial" panose="020B0604020202020204" pitchFamily="34" charset="0"/>
            </a:endParaRPr>
          </a:p>
        </p:txBody>
      </p:sp>
      <p:sp>
        <p:nvSpPr>
          <p:cNvPr id="6" name="Content Placeholder 2">
            <a:extLst>
              <a:ext uri="{FF2B5EF4-FFF2-40B4-BE49-F238E27FC236}">
                <a16:creationId xmlns:a16="http://schemas.microsoft.com/office/drawing/2014/main" id="{8A293211-CC13-7847-8BAA-30B757B78E48}"/>
              </a:ext>
            </a:extLst>
          </p:cNvPr>
          <p:cNvSpPr txBox="1">
            <a:spLocks/>
          </p:cNvSpPr>
          <p:nvPr/>
        </p:nvSpPr>
        <p:spPr>
          <a:xfrm>
            <a:off x="689957" y="2955878"/>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600"/>
              </a:spcAft>
            </a:pPr>
            <a:r>
              <a:rPr lang="en-US" sz="2000" b="1" dirty="0">
                <a:solidFill>
                  <a:schemeClr val="bg1"/>
                </a:solidFill>
                <a:latin typeface="Arial" panose="020B0604020202020204" pitchFamily="34" charset="0"/>
                <a:cs typeface="Arial" panose="020B0604020202020204" pitchFamily="34" charset="0"/>
              </a:rPr>
              <a:t>Safety Administrator</a:t>
            </a:r>
          </a:p>
          <a:p>
            <a:pPr>
              <a:spcBef>
                <a:spcPts val="0"/>
              </a:spcBef>
              <a:spcAft>
                <a:spcPts val="1600"/>
              </a:spcAft>
            </a:pPr>
            <a:r>
              <a:rPr lang="en-US" sz="2000" b="1" dirty="0">
                <a:solidFill>
                  <a:schemeClr val="bg1"/>
                </a:solidFill>
                <a:latin typeface="Arial" panose="020B0604020202020204" pitchFamily="34" charset="0"/>
                <a:cs typeface="Arial" panose="020B0604020202020204" pitchFamily="34" charset="0"/>
              </a:rPr>
              <a:t>Safety Supervisor</a:t>
            </a:r>
          </a:p>
          <a:p>
            <a:pPr>
              <a:spcBef>
                <a:spcPts val="0"/>
              </a:spcBef>
              <a:spcAft>
                <a:spcPts val="1600"/>
              </a:spcAft>
            </a:pPr>
            <a:r>
              <a:rPr lang="en-US" sz="2000" b="1" dirty="0">
                <a:solidFill>
                  <a:schemeClr val="bg1"/>
                </a:solidFill>
                <a:latin typeface="Arial" panose="020B0604020202020204" pitchFamily="34" charset="0"/>
                <a:cs typeface="Arial" panose="020B0604020202020204" pitchFamily="34" charset="0"/>
              </a:rPr>
              <a:t>Safety Technician</a:t>
            </a:r>
          </a:p>
          <a:p>
            <a:pPr>
              <a:spcBef>
                <a:spcPts val="0"/>
              </a:spcBef>
              <a:spcAft>
                <a:spcPts val="1600"/>
              </a:spcAft>
            </a:pPr>
            <a:r>
              <a:rPr lang="en-US" sz="2000" b="1" dirty="0">
                <a:solidFill>
                  <a:schemeClr val="bg1"/>
                </a:solidFill>
                <a:latin typeface="Arial" panose="020B0604020202020204" pitchFamily="34" charset="0"/>
                <a:cs typeface="Arial" panose="020B0604020202020204" pitchFamily="34" charset="0"/>
              </a:rPr>
              <a:t>Hygiene Technician</a:t>
            </a:r>
          </a:p>
          <a:p>
            <a:pPr>
              <a:spcBef>
                <a:spcPts val="0"/>
              </a:spcBef>
              <a:spcAft>
                <a:spcPts val="1600"/>
              </a:spcAft>
            </a:pPr>
            <a:r>
              <a:rPr lang="en-US" sz="2000" b="1" dirty="0">
                <a:solidFill>
                  <a:schemeClr val="bg1"/>
                </a:solidFill>
                <a:latin typeface="Arial" panose="020B0604020202020204" pitchFamily="34" charset="0"/>
                <a:cs typeface="Arial" panose="020B0604020202020204" pitchFamily="34" charset="0"/>
              </a:rPr>
              <a:t>SH&amp;E Technician</a:t>
            </a:r>
          </a:p>
        </p:txBody>
      </p:sp>
      <p:sp>
        <p:nvSpPr>
          <p:cNvPr id="7" name="Content Placeholder 2">
            <a:extLst>
              <a:ext uri="{FF2B5EF4-FFF2-40B4-BE49-F238E27FC236}">
                <a16:creationId xmlns:a16="http://schemas.microsoft.com/office/drawing/2014/main" id="{67DE260A-7A32-0F44-8E05-9DDFE6370C35}"/>
              </a:ext>
            </a:extLst>
          </p:cNvPr>
          <p:cNvSpPr txBox="1">
            <a:spLocks/>
          </p:cNvSpPr>
          <p:nvPr/>
        </p:nvSpPr>
        <p:spPr>
          <a:xfrm>
            <a:off x="6035332" y="2917636"/>
            <a:ext cx="548224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useo Sans 3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useo Sans 3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3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3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3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600"/>
              </a:spcAft>
            </a:pPr>
            <a:r>
              <a:rPr lang="en-US" sz="2000" b="1" dirty="0">
                <a:solidFill>
                  <a:schemeClr val="bg1"/>
                </a:solidFill>
                <a:latin typeface="Arial" panose="020B0604020202020204" pitchFamily="34" charset="0"/>
                <a:cs typeface="Arial" panose="020B0604020202020204" pitchFamily="34" charset="0"/>
              </a:rPr>
              <a:t>Calculate performance metrics</a:t>
            </a:r>
          </a:p>
          <a:p>
            <a:pPr>
              <a:spcBef>
                <a:spcPts val="0"/>
              </a:spcBef>
              <a:spcAft>
                <a:spcPts val="1600"/>
              </a:spcAft>
            </a:pPr>
            <a:r>
              <a:rPr lang="en-US" sz="2000" b="1" dirty="0">
                <a:solidFill>
                  <a:schemeClr val="bg1"/>
                </a:solidFill>
                <a:latin typeface="Arial" panose="020B0604020202020204" pitchFamily="34" charset="0"/>
                <a:cs typeface="Arial" panose="020B0604020202020204" pitchFamily="34" charset="0"/>
              </a:rPr>
              <a:t>Assess external/internal risks to facilities</a:t>
            </a:r>
          </a:p>
          <a:p>
            <a:pPr>
              <a:spcBef>
                <a:spcPts val="0"/>
              </a:spcBef>
              <a:spcAft>
                <a:spcPts val="1600"/>
              </a:spcAft>
            </a:pPr>
            <a:r>
              <a:rPr lang="en-US" sz="2000" b="1" dirty="0">
                <a:solidFill>
                  <a:schemeClr val="bg1"/>
                </a:solidFill>
                <a:latin typeface="Arial" panose="020B0604020202020204" pitchFamily="34" charset="0"/>
                <a:cs typeface="Arial" panose="020B0604020202020204" pitchFamily="34" charset="0"/>
              </a:rPr>
              <a:t>Conduct industrial hygiene sampling</a:t>
            </a:r>
          </a:p>
          <a:p>
            <a:pPr>
              <a:spcBef>
                <a:spcPts val="0"/>
              </a:spcBef>
              <a:spcAft>
                <a:spcPts val="1600"/>
              </a:spcAft>
            </a:pPr>
            <a:r>
              <a:rPr lang="en-US" sz="2000" b="1" dirty="0">
                <a:solidFill>
                  <a:schemeClr val="bg1"/>
                </a:solidFill>
                <a:latin typeface="Arial" panose="020B0604020202020204" pitchFamily="34" charset="0"/>
                <a:cs typeface="Arial" panose="020B0604020202020204" pitchFamily="34" charset="0"/>
              </a:rPr>
              <a:t>Participate in emergency response and drills and exercises</a:t>
            </a:r>
          </a:p>
          <a:p>
            <a:pPr>
              <a:spcBef>
                <a:spcPts val="0"/>
              </a:spcBef>
              <a:spcAft>
                <a:spcPts val="1600"/>
              </a:spcAft>
            </a:pPr>
            <a:r>
              <a:rPr lang="en-US" sz="2000" b="1" dirty="0">
                <a:solidFill>
                  <a:schemeClr val="bg1"/>
                </a:solidFill>
                <a:latin typeface="Arial" panose="020B0604020202020204" pitchFamily="34" charset="0"/>
                <a:cs typeface="Arial" panose="020B0604020202020204" pitchFamily="34" charset="0"/>
              </a:rPr>
              <a:t>Influence behavior related to safety</a:t>
            </a:r>
          </a:p>
          <a:p>
            <a:pPr>
              <a:spcBef>
                <a:spcPts val="0"/>
              </a:spcBef>
              <a:spcAft>
                <a:spcPts val="1600"/>
              </a:spcAft>
            </a:pPr>
            <a:r>
              <a:rPr lang="en-US" sz="2000" b="1" dirty="0">
                <a:solidFill>
                  <a:schemeClr val="bg1"/>
                </a:solidFill>
                <a:latin typeface="Arial" panose="020B0604020202020204" pitchFamily="34" charset="0"/>
                <a:cs typeface="Arial" panose="020B0604020202020204" pitchFamily="34" charset="0"/>
              </a:rPr>
              <a:t>Participate in organizational teams</a:t>
            </a:r>
          </a:p>
          <a:p>
            <a:pPr>
              <a:spcAft>
                <a:spcPts val="1000"/>
              </a:spcAft>
            </a:pPr>
            <a:endParaRPr lang="en-US" dirty="0"/>
          </a:p>
        </p:txBody>
      </p:sp>
      <p:sp>
        <p:nvSpPr>
          <p:cNvPr id="8" name="Rectangle 7">
            <a:extLst>
              <a:ext uri="{FF2B5EF4-FFF2-40B4-BE49-F238E27FC236}">
                <a16:creationId xmlns:a16="http://schemas.microsoft.com/office/drawing/2014/main" id="{1C5EFD8B-E2B6-FD44-A354-8149E96831F8}"/>
              </a:ext>
            </a:extLst>
          </p:cNvPr>
          <p:cNvSpPr/>
          <p:nvPr/>
        </p:nvSpPr>
        <p:spPr>
          <a:xfrm>
            <a:off x="838200" y="2113294"/>
            <a:ext cx="4620904" cy="6435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63AE93-1C14-244B-9098-13B6F8A0B34E}"/>
              </a:ext>
            </a:extLst>
          </p:cNvPr>
          <p:cNvSpPr txBox="1"/>
          <p:nvPr/>
        </p:nvSpPr>
        <p:spPr>
          <a:xfrm>
            <a:off x="838200" y="2196603"/>
            <a:ext cx="4620904" cy="800219"/>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JOB TITLES</a:t>
            </a:r>
          </a:p>
          <a:p>
            <a:pPr algn="ctr"/>
            <a:endParaRPr lang="en-US" dirty="0"/>
          </a:p>
        </p:txBody>
      </p:sp>
      <p:sp>
        <p:nvSpPr>
          <p:cNvPr id="10" name="Rectangle 9">
            <a:extLst>
              <a:ext uri="{FF2B5EF4-FFF2-40B4-BE49-F238E27FC236}">
                <a16:creationId xmlns:a16="http://schemas.microsoft.com/office/drawing/2014/main" id="{33069063-C113-F84C-AEBD-C6863A16F3F7}"/>
              </a:ext>
            </a:extLst>
          </p:cNvPr>
          <p:cNvSpPr/>
          <p:nvPr/>
        </p:nvSpPr>
        <p:spPr>
          <a:xfrm>
            <a:off x="6059612" y="2113294"/>
            <a:ext cx="5090612" cy="6435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7C5F61C-F133-DA4F-9766-5DE1746CFF17}"/>
              </a:ext>
            </a:extLst>
          </p:cNvPr>
          <p:cNvSpPr txBox="1"/>
          <p:nvPr/>
        </p:nvSpPr>
        <p:spPr>
          <a:xfrm>
            <a:off x="6059612" y="2210251"/>
            <a:ext cx="5090612" cy="800219"/>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JOB DUTIES</a:t>
            </a:r>
          </a:p>
          <a:p>
            <a:pPr algn="ctr"/>
            <a:endParaRPr lang="en-US" dirty="0"/>
          </a:p>
        </p:txBody>
      </p:sp>
    </p:spTree>
    <p:extLst>
      <p:ext uri="{BB962C8B-B14F-4D97-AF65-F5344CB8AC3E}">
        <p14:creationId xmlns:p14="http://schemas.microsoft.com/office/powerpoint/2010/main" val="2993334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D40E3F-209A-FE44-8AA7-292218EFB5E2}"/>
              </a:ext>
            </a:extLst>
          </p:cNvPr>
          <p:cNvSpPr/>
          <p:nvPr/>
        </p:nvSpPr>
        <p:spPr>
          <a:xfrm>
            <a:off x="0" y="2366266"/>
            <a:ext cx="12192000" cy="423080"/>
          </a:xfrm>
          <a:prstGeom prst="rect">
            <a:avLst/>
          </a:prstGeom>
          <a:gradFill>
            <a:gsLst>
              <a:gs pos="31000">
                <a:schemeClr val="accent1">
                  <a:lumMod val="5000"/>
                  <a:lumOff val="95000"/>
                </a:schemeClr>
              </a:gs>
              <a:gs pos="54000">
                <a:schemeClr val="accent1">
                  <a:lumMod val="30000"/>
                  <a:lumOff val="7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3DB8FB2-11EC-5A4D-A786-7B499FF49912}"/>
              </a:ext>
            </a:extLst>
          </p:cNvPr>
          <p:cNvSpPr/>
          <p:nvPr/>
        </p:nvSpPr>
        <p:spPr>
          <a:xfrm>
            <a:off x="0" y="2925824"/>
            <a:ext cx="12192000" cy="423080"/>
          </a:xfrm>
          <a:prstGeom prst="rect">
            <a:avLst/>
          </a:prstGeom>
          <a:gradFill>
            <a:gsLst>
              <a:gs pos="31000">
                <a:schemeClr val="accent1">
                  <a:lumMod val="5000"/>
                  <a:lumOff val="95000"/>
                </a:schemeClr>
              </a:gs>
              <a:gs pos="54000">
                <a:schemeClr val="accent1">
                  <a:lumMod val="30000"/>
                  <a:lumOff val="7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361DB9-EFF7-AB43-8851-A76D4A55C077}"/>
              </a:ext>
            </a:extLst>
          </p:cNvPr>
          <p:cNvSpPr/>
          <p:nvPr/>
        </p:nvSpPr>
        <p:spPr>
          <a:xfrm>
            <a:off x="0" y="3485382"/>
            <a:ext cx="12192000" cy="423080"/>
          </a:xfrm>
          <a:prstGeom prst="rect">
            <a:avLst/>
          </a:prstGeom>
          <a:gradFill>
            <a:gsLst>
              <a:gs pos="31000">
                <a:schemeClr val="accent1">
                  <a:lumMod val="5000"/>
                  <a:lumOff val="95000"/>
                </a:schemeClr>
              </a:gs>
              <a:gs pos="54000">
                <a:schemeClr val="accent1">
                  <a:lumMod val="30000"/>
                  <a:lumOff val="7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C007DA8-AEA8-7741-97D9-5A9E2F16C325}"/>
              </a:ext>
            </a:extLst>
          </p:cNvPr>
          <p:cNvSpPr/>
          <p:nvPr/>
        </p:nvSpPr>
        <p:spPr>
          <a:xfrm>
            <a:off x="0" y="4058588"/>
            <a:ext cx="12192000" cy="423080"/>
          </a:xfrm>
          <a:prstGeom prst="rect">
            <a:avLst/>
          </a:prstGeom>
          <a:gradFill>
            <a:gsLst>
              <a:gs pos="31000">
                <a:schemeClr val="accent1">
                  <a:lumMod val="5000"/>
                  <a:lumOff val="95000"/>
                </a:schemeClr>
              </a:gs>
              <a:gs pos="54000">
                <a:schemeClr val="accent1">
                  <a:lumMod val="30000"/>
                  <a:lumOff val="7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458DBB-A78E-9443-B450-833A8305A7D6}"/>
              </a:ext>
            </a:extLst>
          </p:cNvPr>
          <p:cNvSpPr/>
          <p:nvPr/>
        </p:nvSpPr>
        <p:spPr>
          <a:xfrm>
            <a:off x="0" y="4631794"/>
            <a:ext cx="12192000" cy="423080"/>
          </a:xfrm>
          <a:prstGeom prst="rect">
            <a:avLst/>
          </a:prstGeom>
          <a:gradFill>
            <a:gsLst>
              <a:gs pos="31000">
                <a:schemeClr val="accent1">
                  <a:lumMod val="5000"/>
                  <a:lumOff val="95000"/>
                </a:schemeClr>
              </a:gs>
              <a:gs pos="54000">
                <a:schemeClr val="accent1">
                  <a:lumMod val="30000"/>
                  <a:lumOff val="7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A11D2AA-32B9-AF41-94C4-FB4FB7DE08F4}"/>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1C5E20EA-3AFA-7F46-907F-5E16105857F9}"/>
              </a:ext>
            </a:extLst>
          </p:cNvPr>
          <p:cNvSpPr txBox="1">
            <a:spLocks/>
          </p:cNvSpPr>
          <p:nvPr/>
        </p:nvSpPr>
        <p:spPr>
          <a:xfrm>
            <a:off x="639766" y="2366266"/>
            <a:ext cx="1051559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400"/>
              </a:spcAft>
              <a:buNone/>
            </a:pPr>
            <a:r>
              <a:rPr lang="en-US" b="1" dirty="0">
                <a:latin typeface="Arial" panose="020B0604020202020204" pitchFamily="34" charset="0"/>
                <a:cs typeface="Arial" panose="020B0604020202020204" pitchFamily="34" charset="0"/>
              </a:rPr>
              <a:t>ACCOMPLISHMENT</a:t>
            </a:r>
          </a:p>
          <a:p>
            <a:pPr marL="0" indent="0">
              <a:spcBef>
                <a:spcPts val="0"/>
              </a:spcBef>
              <a:spcAft>
                <a:spcPts val="1400"/>
              </a:spcAft>
              <a:buNone/>
            </a:pPr>
            <a:r>
              <a:rPr lang="en-US" b="1" dirty="0">
                <a:latin typeface="Arial" panose="020B0604020202020204" pitchFamily="34" charset="0"/>
                <a:cs typeface="Arial" panose="020B0604020202020204" pitchFamily="34" charset="0"/>
              </a:rPr>
              <a:t>VALIDATION</a:t>
            </a:r>
            <a:endParaRPr lang="en-US" dirty="0">
              <a:latin typeface="Arial" panose="020B0604020202020204" pitchFamily="34" charset="0"/>
              <a:cs typeface="Arial" panose="020B0604020202020204" pitchFamily="34" charset="0"/>
            </a:endParaRPr>
          </a:p>
          <a:p>
            <a:pPr marL="0" indent="0">
              <a:spcBef>
                <a:spcPts val="0"/>
              </a:spcBef>
              <a:spcAft>
                <a:spcPts val="1400"/>
              </a:spcAft>
              <a:buNone/>
            </a:pPr>
            <a:r>
              <a:rPr lang="en-US" b="1" dirty="0">
                <a:latin typeface="Arial" panose="020B0604020202020204" pitchFamily="34" charset="0"/>
                <a:cs typeface="Arial" panose="020B0604020202020204" pitchFamily="34" charset="0"/>
              </a:rPr>
              <a:t>OPPORTUNITIES</a:t>
            </a:r>
            <a:r>
              <a:rPr lang="en-US" dirty="0">
                <a:latin typeface="Arial" panose="020B0604020202020204" pitchFamily="34" charset="0"/>
                <a:cs typeface="Arial" panose="020B0604020202020204" pitchFamily="34" charset="0"/>
              </a:rPr>
              <a:t> </a:t>
            </a:r>
          </a:p>
          <a:p>
            <a:pPr marL="0" indent="0">
              <a:spcBef>
                <a:spcPts val="0"/>
              </a:spcBef>
              <a:spcAft>
                <a:spcPts val="1400"/>
              </a:spcAft>
              <a:buNone/>
            </a:pPr>
            <a:r>
              <a:rPr lang="en-US" b="1" dirty="0">
                <a:latin typeface="Arial" panose="020B0604020202020204" pitchFamily="34" charset="0"/>
                <a:cs typeface="Arial" panose="020B0604020202020204" pitchFamily="34" charset="0"/>
              </a:rPr>
              <a:t>COMPETITION</a:t>
            </a:r>
          </a:p>
          <a:p>
            <a:pPr marL="0" indent="0">
              <a:spcBef>
                <a:spcPts val="0"/>
              </a:spcBef>
              <a:spcAft>
                <a:spcPts val="1400"/>
              </a:spcAft>
              <a:buNone/>
            </a:pPr>
            <a:r>
              <a:rPr lang="en-US" b="1" dirty="0">
                <a:latin typeface="Arial" panose="020B0604020202020204" pitchFamily="34" charset="0"/>
                <a:cs typeface="Arial" panose="020B0604020202020204" pitchFamily="34" charset="0"/>
              </a:rPr>
              <a:t>RECOGNITION</a:t>
            </a:r>
          </a:p>
          <a:p>
            <a:pPr marL="457200" lvl="1" indent="0">
              <a:buFont typeface="Arial" panose="020B0604020202020204" pitchFamily="34" charset="0"/>
              <a:buNone/>
            </a:pPr>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9" name="Picture 8" descr="A picture containing person, outdoor, yellow, player&#10;&#10;Description automatically generated">
            <a:extLst>
              <a:ext uri="{FF2B5EF4-FFF2-40B4-BE49-F238E27FC236}">
                <a16:creationId xmlns:a16="http://schemas.microsoft.com/office/drawing/2014/main" id="{928D0DA0-C02E-864E-BEB0-1C34D96E35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18433" y="804436"/>
            <a:ext cx="7658835" cy="5170824"/>
          </a:xfrm>
          <a:prstGeom prst="rect">
            <a:avLst/>
          </a:prstGeom>
          <a:effectLst>
            <a:softEdge rad="1270000"/>
          </a:effectLst>
        </p:spPr>
      </p:pic>
      <p:sp>
        <p:nvSpPr>
          <p:cNvPr id="10" name="TextBox 9">
            <a:extLst>
              <a:ext uri="{FF2B5EF4-FFF2-40B4-BE49-F238E27FC236}">
                <a16:creationId xmlns:a16="http://schemas.microsoft.com/office/drawing/2014/main" id="{B203340C-D6CC-8646-8535-991DCC3E9D5A}"/>
              </a:ext>
            </a:extLst>
          </p:cNvPr>
          <p:cNvSpPr txBox="1"/>
          <p:nvPr/>
        </p:nvSpPr>
        <p:spPr>
          <a:xfrm>
            <a:off x="261581" y="5396072"/>
            <a:ext cx="11586949" cy="1215717"/>
          </a:xfrm>
          <a:prstGeom prst="rect">
            <a:avLst/>
          </a:prstGeom>
          <a:noFill/>
        </p:spPr>
        <p:txBody>
          <a:bodyPr wrap="square" rtlCol="0">
            <a:spAutoFit/>
          </a:bodyPr>
          <a:lstStyle/>
          <a:p>
            <a:pPr algn="ctr">
              <a:lnSpc>
                <a:spcPct val="150000"/>
              </a:lnSpc>
              <a:spcAft>
                <a:spcPts val="1200"/>
              </a:spcAft>
            </a:pPr>
            <a:r>
              <a:rPr lang="en-US" sz="3000" b="1" dirty="0">
                <a:solidFill>
                  <a:schemeClr val="accent4">
                    <a:lumMod val="60000"/>
                    <a:lumOff val="40000"/>
                  </a:schemeClr>
                </a:solidFill>
                <a:latin typeface="Arial Black" panose="020B0604020202020204" pitchFamily="34" charset="0"/>
                <a:cs typeface="Arial Black" panose="020B0604020202020204" pitchFamily="34" charset="0"/>
              </a:rPr>
              <a:t>DEMONSTRATES THAT SAFETY IS EVERYBODY’S JOB</a:t>
            </a:r>
          </a:p>
          <a:p>
            <a:endParaRPr lang="en-US" dirty="0"/>
          </a:p>
        </p:txBody>
      </p:sp>
      <p:sp>
        <p:nvSpPr>
          <p:cNvPr id="11" name="Text Placeholder 11">
            <a:extLst>
              <a:ext uri="{FF2B5EF4-FFF2-40B4-BE49-F238E27FC236}">
                <a16:creationId xmlns:a16="http://schemas.microsoft.com/office/drawing/2014/main" id="{91BFC116-A0FE-564E-9EB5-8A77DD568C15}"/>
              </a:ext>
            </a:extLst>
          </p:cNvPr>
          <p:cNvSpPr txBox="1">
            <a:spLocks/>
          </p:cNvSpPr>
          <p:nvPr/>
        </p:nvSpPr>
        <p:spPr>
          <a:xfrm>
            <a:off x="639766" y="899582"/>
            <a:ext cx="11537502"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Benefits of Certification</a:t>
            </a:r>
          </a:p>
        </p:txBody>
      </p:sp>
    </p:spTree>
    <p:extLst>
      <p:ext uri="{BB962C8B-B14F-4D97-AF65-F5344CB8AC3E}">
        <p14:creationId xmlns:p14="http://schemas.microsoft.com/office/powerpoint/2010/main" val="1874386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972D7FE-AEEC-D845-BB5A-6F3DA5061EFD}"/>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4">
            <a:extLst>
              <a:ext uri="{FF2B5EF4-FFF2-40B4-BE49-F238E27FC236}">
                <a16:creationId xmlns:a16="http://schemas.microsoft.com/office/drawing/2014/main" id="{B1DA3C14-B292-DE4A-8134-9B9CA8C300F9}"/>
              </a:ext>
            </a:extLst>
          </p:cNvPr>
          <p:cNvSpPr txBox="1">
            <a:spLocks/>
          </p:cNvSpPr>
          <p:nvPr/>
        </p:nvSpPr>
        <p:spPr>
          <a:xfrm>
            <a:off x="618523" y="2031405"/>
            <a:ext cx="5127184" cy="3755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defRPr/>
            </a:pPr>
            <a:r>
              <a:rPr lang="en-US" sz="2200" b="1" dirty="0">
                <a:solidFill>
                  <a:schemeClr val="bg1"/>
                </a:solidFill>
                <a:latin typeface="Arial" panose="020B0604020202020204" pitchFamily="34" charset="0"/>
                <a:cs typeface="Arial" panose="020B0604020202020204" pitchFamily="34" charset="0"/>
              </a:rPr>
              <a:t>Employers and Owners</a:t>
            </a:r>
          </a:p>
          <a:p>
            <a:pPr marL="342900" indent="-342900">
              <a:defRPr/>
            </a:pPr>
            <a:r>
              <a:rPr lang="en-US" sz="2000" dirty="0">
                <a:solidFill>
                  <a:schemeClr val="bg1"/>
                </a:solidFill>
                <a:latin typeface="Arial" panose="020B0604020202020204" pitchFamily="34" charset="0"/>
                <a:cs typeface="Arial" panose="020B0604020202020204" pitchFamily="34" charset="0"/>
              </a:rPr>
              <a:t>Helpful in selecting qualified safety professional</a:t>
            </a:r>
          </a:p>
          <a:p>
            <a:pPr marL="342900" indent="-342900">
              <a:defRPr/>
            </a:pPr>
            <a:r>
              <a:rPr lang="en-US" sz="2000" dirty="0">
                <a:solidFill>
                  <a:schemeClr val="bg1"/>
                </a:solidFill>
                <a:latin typeface="Arial" panose="020B0604020202020204" pitchFamily="34" charset="0"/>
                <a:cs typeface="Arial" panose="020B0604020202020204" pitchFamily="34" charset="0"/>
              </a:rPr>
              <a:t>Improves safety in the workplace through increased competence and confidence</a:t>
            </a:r>
          </a:p>
          <a:p>
            <a:pPr marL="342900" indent="-342900">
              <a:defRPr/>
            </a:pPr>
            <a:r>
              <a:rPr lang="en-US" sz="2000" dirty="0">
                <a:solidFill>
                  <a:schemeClr val="bg1"/>
                </a:solidFill>
                <a:latin typeface="Arial" panose="020B0604020202020204" pitchFamily="34" charset="0"/>
                <a:cs typeface="Arial" panose="020B0604020202020204" pitchFamily="34" charset="0"/>
              </a:rPr>
              <a:t>Increases public confidence in the employer’s safety program</a:t>
            </a:r>
          </a:p>
          <a:p>
            <a:pPr marL="342900" indent="-342900">
              <a:defRPr/>
            </a:pPr>
            <a:r>
              <a:rPr lang="en-US" sz="2000" dirty="0">
                <a:solidFill>
                  <a:schemeClr val="bg1"/>
                </a:solidFill>
                <a:latin typeface="Arial" panose="020B0604020202020204" pitchFamily="34" charset="0"/>
                <a:cs typeface="Arial" panose="020B0604020202020204" pitchFamily="34" charset="0"/>
              </a:rPr>
              <a:t>Enhances profitability and quality by reducing accidents, illnesses, and insurance claims</a:t>
            </a:r>
          </a:p>
          <a:p>
            <a:pPr marL="0" indent="0">
              <a:buNone/>
            </a:pPr>
            <a:endParaRPr lang="en-US" sz="2400" dirty="0"/>
          </a:p>
        </p:txBody>
      </p:sp>
      <p:sp>
        <p:nvSpPr>
          <p:cNvPr id="5" name="Text Placeholder 11">
            <a:extLst>
              <a:ext uri="{FF2B5EF4-FFF2-40B4-BE49-F238E27FC236}">
                <a16:creationId xmlns:a16="http://schemas.microsoft.com/office/drawing/2014/main" id="{B17F0FEF-A272-6E46-9974-F58251D3368B}"/>
              </a:ext>
            </a:extLst>
          </p:cNvPr>
          <p:cNvSpPr txBox="1">
            <a:spLocks/>
          </p:cNvSpPr>
          <p:nvPr/>
        </p:nvSpPr>
        <p:spPr>
          <a:xfrm>
            <a:off x="639766" y="899582"/>
            <a:ext cx="11537502"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Benefits of Certification</a:t>
            </a:r>
          </a:p>
        </p:txBody>
      </p:sp>
      <p:pic>
        <p:nvPicPr>
          <p:cNvPr id="7" name="Picture 6" descr="A person in a suit talking to a group of people wearing safety vests&#10;&#10;Description automatically generated with medium confidence">
            <a:extLst>
              <a:ext uri="{FF2B5EF4-FFF2-40B4-BE49-F238E27FC236}">
                <a16:creationId xmlns:a16="http://schemas.microsoft.com/office/drawing/2014/main" id="{E3116268-66EE-474E-B5AB-3D530B68A9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37018" y="1734665"/>
            <a:ext cx="6940249" cy="4541444"/>
          </a:xfrm>
          <a:prstGeom prst="rect">
            <a:avLst/>
          </a:prstGeom>
          <a:effectLst>
            <a:softEdge rad="484137"/>
          </a:effectLst>
        </p:spPr>
      </p:pic>
    </p:spTree>
    <p:extLst>
      <p:ext uri="{BB962C8B-B14F-4D97-AF65-F5344CB8AC3E}">
        <p14:creationId xmlns:p14="http://schemas.microsoft.com/office/powerpoint/2010/main" val="244542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B33DC-6733-47FF-AA44-5D21C2FA758A}"/>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5261806" y="5087410"/>
            <a:ext cx="6930194" cy="808064"/>
          </a:xfrm>
          <a:prstGeom prst="rect">
            <a:avLst/>
          </a:prstGeom>
          <a:effectLst/>
        </p:spPr>
      </p:pic>
      <p:pic>
        <p:nvPicPr>
          <p:cNvPr id="3" name="Picture 2">
            <a:extLst>
              <a:ext uri="{FF2B5EF4-FFF2-40B4-BE49-F238E27FC236}">
                <a16:creationId xmlns:a16="http://schemas.microsoft.com/office/drawing/2014/main" id="{3486337E-25BD-4019-946B-38F7EF9E096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714511" y="-106677"/>
            <a:ext cx="6480181" cy="6480181"/>
          </a:xfrm>
          <a:prstGeom prst="rect">
            <a:avLst/>
          </a:prstGeom>
        </p:spPr>
      </p:pic>
      <p:sp>
        <p:nvSpPr>
          <p:cNvPr id="4" name="Oval 3">
            <a:extLst>
              <a:ext uri="{FF2B5EF4-FFF2-40B4-BE49-F238E27FC236}">
                <a16:creationId xmlns:a16="http://schemas.microsoft.com/office/drawing/2014/main" id="{2B3BE414-CD86-4BF0-BAFD-16672C1612E2}"/>
              </a:ext>
            </a:extLst>
          </p:cNvPr>
          <p:cNvSpPr/>
          <p:nvPr/>
        </p:nvSpPr>
        <p:spPr>
          <a:xfrm>
            <a:off x="511934" y="710845"/>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E02674A-6C01-48D0-9CE7-B49A0D6BEC8A}"/>
              </a:ext>
            </a:extLst>
          </p:cNvPr>
          <p:cNvSpPr txBox="1">
            <a:spLocks/>
          </p:cNvSpPr>
          <p:nvPr/>
        </p:nvSpPr>
        <p:spPr>
          <a:xfrm>
            <a:off x="639766" y="608162"/>
            <a:ext cx="9580984" cy="1325564"/>
          </a:xfrm>
          <a:prstGeom prst="rect">
            <a:avLst/>
          </a:prstGeom>
          <a:effectLst>
            <a:outerShdw blurRad="127000" dist="50800" dir="2700000" algn="ctr" rotWithShape="0">
              <a:srgbClr val="000000">
                <a:alpha val="30000"/>
              </a:srgb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Safety Culture</a:t>
            </a:r>
          </a:p>
        </p:txBody>
      </p:sp>
      <p:sp>
        <p:nvSpPr>
          <p:cNvPr id="6" name="Text Placeholder 7">
            <a:extLst>
              <a:ext uri="{FF2B5EF4-FFF2-40B4-BE49-F238E27FC236}">
                <a16:creationId xmlns:a16="http://schemas.microsoft.com/office/drawing/2014/main" id="{73653730-A49F-4E3C-A1EF-61FCC4AE4C5A}"/>
              </a:ext>
            </a:extLst>
          </p:cNvPr>
          <p:cNvSpPr txBox="1">
            <a:spLocks/>
          </p:cNvSpPr>
          <p:nvPr/>
        </p:nvSpPr>
        <p:spPr>
          <a:xfrm>
            <a:off x="719400" y="1983454"/>
            <a:ext cx="4660983" cy="4032228"/>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b="0" dirty="0"/>
              <a:t>BCSP fulfills industry and global demand </a:t>
            </a:r>
            <a:br>
              <a:rPr lang="en-US" b="0" dirty="0"/>
            </a:br>
            <a:r>
              <a:rPr lang="en-US" b="0" dirty="0"/>
              <a:t>for validating highly competent safety practitioners with varying amounts of formal education and significant amounts of experience.</a:t>
            </a:r>
            <a:br>
              <a:rPr lang="en-US" b="0" dirty="0"/>
            </a:br>
            <a:endParaRPr lang="en-US" b="0" dirty="0"/>
          </a:p>
          <a:p>
            <a:pPr>
              <a:spcBef>
                <a:spcPts val="600"/>
              </a:spcBef>
            </a:pPr>
            <a:r>
              <a:rPr lang="en-US" b="0" dirty="0"/>
              <a:t>BCSP certifications create a unified safety culture by setting baseline competencies of safety knowledge and skills throughout the organization.</a:t>
            </a:r>
            <a:br>
              <a:rPr lang="en-US" b="0" dirty="0"/>
            </a:br>
            <a:endParaRPr lang="en-US" b="0" dirty="0"/>
          </a:p>
          <a:p>
            <a:pPr>
              <a:spcBef>
                <a:spcPts val="600"/>
              </a:spcBef>
            </a:pPr>
            <a:r>
              <a:rPr lang="en-US" b="0" dirty="0"/>
              <a:t>The best safety cultures require safety competency across the organization and also value safety leadership at all levels.</a:t>
            </a:r>
            <a:endParaRPr lang="en-US" b="0" baseline="30000" dirty="0"/>
          </a:p>
        </p:txBody>
      </p:sp>
    </p:spTree>
    <p:extLst>
      <p:ext uri="{BB962C8B-B14F-4D97-AF65-F5344CB8AC3E}">
        <p14:creationId xmlns:p14="http://schemas.microsoft.com/office/powerpoint/2010/main" val="1656527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5DC7D595-8271-431A-81B1-9CEA5D4B55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272" y="2351439"/>
            <a:ext cx="11927546" cy="3071567"/>
          </a:xfrm>
          <a:prstGeom prst="rect">
            <a:avLst/>
          </a:prstGeom>
        </p:spPr>
      </p:pic>
      <p:sp>
        <p:nvSpPr>
          <p:cNvPr id="8" name="Text Placeholder 7">
            <a:extLst>
              <a:ext uri="{FF2B5EF4-FFF2-40B4-BE49-F238E27FC236}">
                <a16:creationId xmlns:a16="http://schemas.microsoft.com/office/drawing/2014/main" id="{2730CF06-E78F-4340-B5BF-DD24A99F706D}"/>
              </a:ext>
            </a:extLst>
          </p:cNvPr>
          <p:cNvSpPr>
            <a:spLocks noGrp="1"/>
          </p:cNvSpPr>
          <p:nvPr>
            <p:ph type="body" sz="quarter" idx="10"/>
          </p:nvPr>
        </p:nvSpPr>
        <p:spPr/>
        <p:txBody>
          <a:bodyPr>
            <a:normAutofit fontScale="85000" lnSpcReduction="10000"/>
          </a:bodyPr>
          <a:lstStyle/>
          <a:p>
            <a:r>
              <a:rPr lang="en-US" sz="6000" dirty="0">
                <a:solidFill>
                  <a:schemeClr val="bg1"/>
                </a:solidFill>
              </a:rPr>
              <a:t>The Certification Process</a:t>
            </a:r>
            <a:endParaRPr lang="en-US" sz="6000" dirty="0">
              <a:solidFill>
                <a:schemeClr val="bg1"/>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771065440"/>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1394</TotalTime>
  <Words>3301</Words>
  <Application>Microsoft Office PowerPoint</Application>
  <PresentationFormat>Widescreen</PresentationFormat>
  <Paragraphs>299</Paragraphs>
  <Slides>22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Museo Sans 300</vt:lpstr>
      <vt:lpstr>Arial Black</vt:lpstr>
      <vt:lpstr>Calibri Light</vt:lpstr>
      <vt:lpstr>Arial</vt:lpstr>
      <vt:lpstr>Calibri</vt:lpstr>
      <vt:lpstr>Museo Sans 700</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Richardson</dc:creator>
  <cp:lastModifiedBy>Jennifer Cedarstaff</cp:lastModifiedBy>
  <cp:revision>154</cp:revision>
  <dcterms:created xsi:type="dcterms:W3CDTF">2017-11-01T12:09:12Z</dcterms:created>
  <dcterms:modified xsi:type="dcterms:W3CDTF">2022-01-26T14:51:51Z</dcterms:modified>
</cp:coreProperties>
</file>