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0" r:id="rId1"/>
  </p:sldMasterIdLst>
  <p:notesMasterIdLst>
    <p:notesMasterId r:id="rId27"/>
  </p:notesMasterIdLst>
  <p:handoutMasterIdLst>
    <p:handoutMasterId r:id="rId28"/>
  </p:handoutMasterIdLst>
  <p:sldIdLst>
    <p:sldId id="256" r:id="rId2"/>
    <p:sldId id="710" r:id="rId3"/>
    <p:sldId id="711" r:id="rId4"/>
    <p:sldId id="689" r:id="rId5"/>
    <p:sldId id="690" r:id="rId6"/>
    <p:sldId id="712" r:id="rId7"/>
    <p:sldId id="691" r:id="rId8"/>
    <p:sldId id="692" r:id="rId9"/>
    <p:sldId id="713" r:id="rId10"/>
    <p:sldId id="693" r:id="rId11"/>
    <p:sldId id="694" r:id="rId12"/>
    <p:sldId id="714" r:id="rId13"/>
    <p:sldId id="715" r:id="rId14"/>
    <p:sldId id="695" r:id="rId15"/>
    <p:sldId id="696" r:id="rId16"/>
    <p:sldId id="721" r:id="rId17"/>
    <p:sldId id="716" r:id="rId18"/>
    <p:sldId id="687" r:id="rId19"/>
    <p:sldId id="704" r:id="rId20"/>
    <p:sldId id="717" r:id="rId21"/>
    <p:sldId id="700" r:id="rId22"/>
    <p:sldId id="608" r:id="rId23"/>
    <p:sldId id="609" r:id="rId24"/>
    <p:sldId id="633" r:id="rId25"/>
    <p:sldId id="603" r:id="rId26"/>
  </p:sldIdLst>
  <p:sldSz cx="12192000" cy="6858000"/>
  <p:notesSz cx="6858000" cy="9144000"/>
  <p:embeddedFontLst>
    <p:embeddedFont>
      <p:font typeface="Arial Black" panose="020B0A04020102020204" pitchFamily="34" charset="0"/>
      <p:bold r:id="rId29"/>
    </p:embeddedFon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Museo Sans 300" panose="02000000000000000000" pitchFamily="50" charset="0"/>
      <p:regular r:id="rId40"/>
      <p:italic r:id="rId41"/>
    </p:embeddedFont>
    <p:embeddedFont>
      <p:font typeface="Museo Sans 700" panose="02000000000000000000" pitchFamily="50"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76871" autoAdjust="0"/>
  </p:normalViewPr>
  <p:slideViewPr>
    <p:cSldViewPr snapToGrid="0">
      <p:cViewPr varScale="1">
        <p:scale>
          <a:sx n="46" d="100"/>
          <a:sy n="46" d="100"/>
        </p:scale>
        <p:origin x="1424" y="40"/>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1/26/2022</a:t>
            </a:fld>
            <a:endParaRPr lang="en-US"/>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csp.org/Resources/Academic-Database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Arial" panose="020B0604020202020204" pitchFamily="34" charset="0"/>
              </a:rPr>
              <a:t>The Graduate Safety Practitioner (GSP) is a designation available to college and university graduates from safety, health, and environmental (SH&amp;E) degree programs which meet BCSP Qualified Academic Program (QAP) standards. The GSP program is an alternate path to the Certified Safety Professional® (CSP®) and does not replace other paths. The GSP is not a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More information can be found in our Path to Success Guide (https://online.fliphtml5.com/pbcyp/feqw/#p=1)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Arial" panose="020B0604020202020204" pitchFamily="34" charset="0"/>
              </a:rPr>
              <a:t>The Transitional Safety Practitioner (TSP) is a designation available to individuals who complete a program which meets BCSP Qualified Equivalent Program (QEP) standards. The TSP program is an alternate path to the Certified Safety Professional® (CSP®) and does not replace other paths. The TSP is not a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More information can be found in our Path to Success Guide (https://online.fliphtml5.com/pbcyp/feqw/#p=1)</a:t>
            </a:r>
          </a:p>
          <a:p>
            <a:endParaRPr lang="en-US" dirty="0"/>
          </a:p>
          <a:p>
            <a:endParaRPr lang="en-US" dirty="0"/>
          </a:p>
          <a:p>
            <a:endParaRPr lang="en-US" dirty="0"/>
          </a:p>
        </p:txBody>
      </p:sp>
    </p:spTree>
    <p:extLst>
      <p:ext uri="{BB962C8B-B14F-4D97-AF65-F5344CB8AC3E}">
        <p14:creationId xmlns:p14="http://schemas.microsoft.com/office/powerpoint/2010/main" val="155517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b="1" dirty="0">
                <a:latin typeface="+mn-lt"/>
                <a:cs typeface="Arial" panose="020B0604020202020204" pitchFamily="34" charset="0"/>
              </a:rPr>
              <a:t>*Degree Programs and School must be accredited. An accredited school is one that is recognized by the U.S. Department of Education or the Council of Higher Education Accreditation (CHEA).</a:t>
            </a:r>
            <a:endParaRPr lang="en-US" sz="1200" b="1" dirty="0">
              <a:solidFill>
                <a:schemeClr val="bg1">
                  <a:lumMod val="65000"/>
                </a:schemeClr>
              </a:solidFill>
              <a:latin typeface="+mn-lt"/>
              <a:cs typeface="Arial" panose="020B0604020202020204" pitchFamily="34" charset="0"/>
            </a:endParaRPr>
          </a:p>
          <a:p>
            <a:endParaRPr lang="en-US" sz="1200" dirty="0">
              <a:latin typeface="+mn-lt"/>
            </a:endParaRPr>
          </a:p>
          <a:p>
            <a:pPr defTabSz="931774">
              <a:defRPr/>
            </a:pPr>
            <a:r>
              <a:rPr lang="en-US" sz="1200" b="1" dirty="0">
                <a:latin typeface="+mn-lt"/>
                <a:cs typeface="Arial" panose="020B0604020202020204" pitchFamily="34" charset="0"/>
              </a:rPr>
              <a:t>*</a:t>
            </a:r>
            <a:r>
              <a:rPr lang="en-US" sz="1200" kern="1200" dirty="0">
                <a:solidFill>
                  <a:schemeClr val="tx1"/>
                </a:solidFill>
                <a:effectLst/>
                <a:latin typeface="+mn-lt"/>
                <a:ea typeface="+mn-ea"/>
                <a:cs typeface="+mn-cs"/>
              </a:rPr>
              <a:t>Degrees from colleges and universities outside the United States will be evaluated for US equivalency. </a:t>
            </a:r>
            <a:endParaRPr lang="en-US" sz="1200" dirty="0">
              <a:latin typeface="+mn-lt"/>
            </a:endParaRPr>
          </a:p>
        </p:txBody>
      </p:sp>
    </p:spTree>
    <p:extLst>
      <p:ext uri="{BB962C8B-B14F-4D97-AF65-F5344CB8AC3E}">
        <p14:creationId xmlns:p14="http://schemas.microsoft.com/office/powerpoint/2010/main" val="127347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pPr lvl="0"/>
            <a:endParaRPr lang="en-US" sz="1200" dirty="0"/>
          </a:p>
          <a:p>
            <a:pPr lvl="0"/>
            <a:r>
              <a:rPr lang="en-US" sz="1200" dirty="0"/>
              <a:t>Personal </a:t>
            </a:r>
            <a:r>
              <a:rPr lang="en-US" sz="1200" b="1" dirty="0"/>
              <a:t>accomplishment</a:t>
            </a:r>
          </a:p>
          <a:p>
            <a:pPr lvl="0"/>
            <a:r>
              <a:rPr lang="en-US" sz="1200" b="1" dirty="0"/>
              <a:t>Validation</a:t>
            </a:r>
            <a:r>
              <a:rPr lang="en-US" sz="1200" dirty="0"/>
              <a:t> of competency in safety management</a:t>
            </a:r>
          </a:p>
          <a:p>
            <a:pPr lvl="0"/>
            <a:r>
              <a:rPr lang="en-US" sz="1200" dirty="0"/>
              <a:t>Expands </a:t>
            </a:r>
            <a:r>
              <a:rPr lang="en-US" sz="1200" b="1" dirty="0"/>
              <a:t>opportunities</a:t>
            </a:r>
            <a:r>
              <a:rPr lang="en-US" sz="1200" dirty="0"/>
              <a:t> for qualified safety practitioners</a:t>
            </a:r>
          </a:p>
          <a:p>
            <a:pPr lvl="0"/>
            <a:r>
              <a:rPr lang="en-US" sz="1200" dirty="0"/>
              <a:t>More </a:t>
            </a:r>
            <a:r>
              <a:rPr lang="en-US" sz="1200" b="1" dirty="0"/>
              <a:t>competitive</a:t>
            </a:r>
            <a:r>
              <a:rPr lang="en-US" sz="1200" dirty="0"/>
              <a:t> in obtaining jobs, promotions</a:t>
            </a:r>
          </a:p>
          <a:p>
            <a:pPr lvl="0"/>
            <a:r>
              <a:rPr lang="en-US" sz="1200" b="1" dirty="0"/>
              <a:t>Recognizes</a:t>
            </a:r>
            <a:r>
              <a:rPr lang="en-US" sz="1200" dirty="0"/>
              <a:t> contributions of non full-time safety practitioners</a:t>
            </a:r>
          </a:p>
          <a:p>
            <a:pPr lvl="0"/>
            <a:r>
              <a:rPr lang="en-US" sz="1200" dirty="0"/>
              <a:t>Demonstrates that safety is </a:t>
            </a:r>
            <a:r>
              <a:rPr lang="en-US" sz="1200" i="1" dirty="0"/>
              <a:t>everybody’s</a:t>
            </a:r>
            <a:r>
              <a:rPr lang="en-US" sz="1200" dirty="0"/>
              <a:t> job</a:t>
            </a:r>
          </a:p>
          <a:p>
            <a:endParaRPr lang="en-US" sz="1200" dirty="0"/>
          </a:p>
          <a:p>
            <a:endParaRPr lang="en-US" sz="1200" dirty="0"/>
          </a:p>
          <a:p>
            <a:r>
              <a:rPr lang="en-US" sz="1200" dirty="0"/>
              <a:t>Certification also reflects an individuals:</a:t>
            </a:r>
          </a:p>
          <a:p>
            <a:r>
              <a:rPr lang="en-US" sz="1200" dirty="0"/>
              <a:t>	* Dedication to their colleagues’ safety</a:t>
            </a:r>
          </a:p>
          <a:p>
            <a:r>
              <a:rPr lang="en-US" sz="1200" dirty="0"/>
              <a:t>	* Responsibility as a leader</a:t>
            </a:r>
          </a:p>
          <a:p>
            <a:r>
              <a:rPr lang="en-US" sz="1200" dirty="0"/>
              <a:t>	* Desire for accountability</a:t>
            </a:r>
          </a:p>
          <a:p>
            <a:endParaRPr lang="en-US" sz="1200" dirty="0"/>
          </a:p>
          <a:p>
            <a:endParaRPr lang="en-US" dirty="0"/>
          </a:p>
        </p:txBody>
      </p:sp>
    </p:spTree>
    <p:extLst>
      <p:ext uri="{BB962C8B-B14F-4D97-AF65-F5344CB8AC3E}">
        <p14:creationId xmlns:p14="http://schemas.microsoft.com/office/powerpoint/2010/main" val="287111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Achieving certification is important because it demonstrates your level of competency in the safety, health, and environmental (SH&amp;E) fields. Certifications advance safety professionalism, and they provide a competitive advantage for the certificate holder. It’s also important to remember that credentials like the ones BCSP offers demonstrate credibility in your chosen field, and they set the standard for safety that helps keep everyone safe in the workplace. A BCSP certification can also lead to better pay and job mobility, as possessing a greater knowledge base and having more experience can lead to better careers in safety.</a:t>
            </a:r>
          </a:p>
          <a:p>
            <a:endParaRPr lang="en-US" dirty="0"/>
          </a:p>
        </p:txBody>
      </p:sp>
    </p:spTree>
    <p:extLst>
      <p:ext uri="{BB962C8B-B14F-4D97-AF65-F5344CB8AC3E}">
        <p14:creationId xmlns:p14="http://schemas.microsoft.com/office/powerpoint/2010/main" val="393284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BCSP certifications are different, but the process of achieving and maintaining them is the same. This graphic offers a quick overview of the process. A greater explanation can be found in the Complete Guide (https://online.fliphtml5.com/pbcyp/ijfs)</a:t>
            </a:r>
          </a:p>
          <a:p>
            <a:endParaRPr lang="en-US" dirty="0"/>
          </a:p>
        </p:txBody>
      </p:sp>
    </p:spTree>
    <p:extLst>
      <p:ext uri="{BB962C8B-B14F-4D97-AF65-F5344CB8AC3E}">
        <p14:creationId xmlns:p14="http://schemas.microsoft.com/office/powerpoint/2010/main" val="838857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Any organization such as a union, construction firm, project owner or government agency, can join Group Management. Organizations </a:t>
            </a:r>
            <a:r>
              <a:rPr lang="en-US" sz="1200">
                <a:latin typeface="+mn-lt"/>
              </a:rPr>
              <a:t>who joined Group </a:t>
            </a:r>
            <a:r>
              <a:rPr lang="en-US" sz="1200" dirty="0">
                <a:latin typeface="+mn-lt"/>
              </a:rPr>
              <a:t>Management say it has given them a competitive edge and helped promote safety awareness and training.</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Group Account Managers (GAMs) will be able to pay for exams, exam bundles (which include self-assessments), and all other products and services. BCSP </a:t>
            </a:r>
            <a:r>
              <a:rPr lang="en-US" sz="1200" b="0" i="0" dirty="0" err="1">
                <a:solidFill>
                  <a:srgbClr val="000000"/>
                </a:solidFill>
                <a:effectLst/>
                <a:latin typeface="+mn-lt"/>
              </a:rPr>
              <a:t>examCORE</a:t>
            </a:r>
            <a:r>
              <a:rPr lang="en-US" sz="1200" b="0" i="0" dirty="0">
                <a:solidFill>
                  <a:srgbClr val="000000"/>
                </a:solidFill>
                <a:effectLst/>
                <a:latin typeface="+mn-lt"/>
              </a:rPr>
              <a:t>, </a:t>
            </a:r>
            <a:r>
              <a:rPr lang="en-US" sz="1200" b="0" i="0" dirty="0" err="1">
                <a:solidFill>
                  <a:srgbClr val="000000"/>
                </a:solidFill>
                <a:effectLst/>
                <a:latin typeface="+mn-lt"/>
              </a:rPr>
              <a:t>recertPRO</a:t>
            </a:r>
            <a:r>
              <a:rPr lang="en-US" sz="1200" b="0" i="0" dirty="0">
                <a:solidFill>
                  <a:srgbClr val="000000"/>
                </a:solidFill>
                <a:effectLst/>
                <a:latin typeface="+mn-lt"/>
              </a:rPr>
              <a:t>, and stand-alone online self-assessments are currently excluded. </a:t>
            </a:r>
          </a:p>
        </p:txBody>
      </p:sp>
    </p:spTree>
    <p:extLst>
      <p:ext uri="{BB962C8B-B14F-4D97-AF65-F5344CB8AC3E}">
        <p14:creationId xmlns:p14="http://schemas.microsoft.com/office/powerpoint/2010/main" val="21961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Tree>
    <p:extLst>
      <p:ext uri="{BB962C8B-B14F-4D97-AF65-F5344CB8AC3E}">
        <p14:creationId xmlns:p14="http://schemas.microsoft.com/office/powerpoint/2010/main" val="96669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Designation, NOT a certification</a:t>
            </a:r>
          </a:p>
          <a:p>
            <a:pPr marL="171450" indent="-171450">
              <a:buFontTx/>
              <a:buChar char="-"/>
            </a:pPr>
            <a:r>
              <a:rPr lang="en-US" dirty="0"/>
              <a:t>Unlike a certification, a designation: </a:t>
            </a:r>
          </a:p>
          <a:p>
            <a:pPr marL="628650" lvl="1" indent="-171450">
              <a:buFontTx/>
              <a:buChar char="-"/>
            </a:pPr>
            <a:r>
              <a:rPr lang="en-US" dirty="0"/>
              <a:t>Does not require recertification (i.e., continuing education), and </a:t>
            </a:r>
          </a:p>
          <a:p>
            <a:pPr marL="628650" lvl="1" indent="-171450">
              <a:buFontTx/>
              <a:buChar char="-"/>
            </a:pPr>
            <a:r>
              <a:rPr lang="en-US" dirty="0"/>
              <a:t>It is temporary: it is a stepping-stone to the CSP.  </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Scholarship: every year, the BCSP Foundation awards a </a:t>
            </a:r>
            <a:r>
              <a:rPr lang="en-US" b="1" dirty="0"/>
              <a:t>$5,000</a:t>
            </a:r>
            <a:r>
              <a:rPr lang="en-US" dirty="0"/>
              <a:t> scholarship to </a:t>
            </a:r>
            <a:r>
              <a:rPr lang="en-US" b="1" dirty="0"/>
              <a:t>one student</a:t>
            </a:r>
            <a:r>
              <a:rPr lang="en-US" dirty="0"/>
              <a:t> enrolled full-time in an ABET accredited QAP. </a:t>
            </a:r>
          </a:p>
          <a:p>
            <a:br>
              <a:rPr lang="en-US" dirty="0"/>
            </a:br>
            <a:r>
              <a:rPr lang="en-US" dirty="0"/>
              <a:t>About QAPs: </a:t>
            </a:r>
          </a:p>
          <a:p>
            <a:pPr marL="342900" indent="-342900">
              <a:buFont typeface="Arial" panose="020B0604020202020204" pitchFamily="34" charset="0"/>
              <a:buChar char="•"/>
            </a:pPr>
            <a:r>
              <a:rPr lang="en-US" sz="1200" dirty="0"/>
              <a:t>Curriculum mapping to ASP blueprint</a:t>
            </a:r>
          </a:p>
          <a:p>
            <a:pPr marL="342900" indent="-342900">
              <a:buFont typeface="Arial" panose="020B0604020202020204" pitchFamily="34" charset="0"/>
              <a:buChar char="•"/>
            </a:pPr>
            <a:r>
              <a:rPr lang="en-US" sz="1200" dirty="0"/>
              <a:t>QAP graduates qualify for the Graduate Safety Practitioner (GSP) designation</a:t>
            </a:r>
            <a:endParaRPr lang="en-US" dirty="0"/>
          </a:p>
          <a:p>
            <a:endParaRPr lang="en-US" dirty="0"/>
          </a:p>
          <a:p>
            <a:r>
              <a:rPr lang="en-US" dirty="0"/>
              <a:t>See next slide for more information on QAPs</a:t>
            </a:r>
          </a:p>
          <a:p>
            <a:endParaRPr lang="en-US" dirty="0"/>
          </a:p>
          <a:p>
            <a:r>
              <a:rPr lang="en-US" dirty="0"/>
              <a:t>Time limits: </a:t>
            </a:r>
          </a:p>
          <a:p>
            <a:pPr marL="171450" indent="-171450" fontAlgn="base">
              <a:buFontTx/>
              <a:buChar char="-"/>
            </a:pPr>
            <a:r>
              <a:rPr lang="en-US" sz="1200" b="0" i="0" kern="1200" dirty="0">
                <a:solidFill>
                  <a:schemeClr val="tx1"/>
                </a:solidFill>
                <a:effectLst/>
                <a:latin typeface="+mn-lt"/>
                <a:ea typeface="+mn-ea"/>
                <a:cs typeface="+mn-cs"/>
              </a:rPr>
              <a:t>Students graduating from a QAP must apply for the GSP within the program’s “Applicable Dates” as noted on the </a:t>
            </a:r>
            <a:r>
              <a:rPr lang="en-US" sz="1200" b="1" i="0" u="sng" kern="1200" dirty="0">
                <a:solidFill>
                  <a:schemeClr val="tx1"/>
                </a:solidFill>
                <a:effectLst/>
                <a:latin typeface="+mn-lt"/>
                <a:ea typeface="+mn-ea"/>
                <a:cs typeface="+mn-cs"/>
              </a:rPr>
              <a:t>QAP List</a:t>
            </a:r>
            <a:r>
              <a:rPr lang="en-US" sz="1200" b="0" i="0" u="none" kern="1200" dirty="0">
                <a:solidFill>
                  <a:schemeClr val="tx1"/>
                </a:solidFill>
                <a:effectLst/>
                <a:latin typeface="+mn-lt"/>
                <a:ea typeface="+mn-ea"/>
                <a:cs typeface="+mn-cs"/>
              </a:rPr>
              <a:t> (found at https://www.bcsp.org/GSP). Typically a graduate must apply within one (1) year of graduation.</a:t>
            </a:r>
          </a:p>
          <a:p>
            <a:pPr marL="171450" indent="-171450" fontAlgn="base">
              <a:buFontTx/>
              <a:buChar char="-"/>
            </a:pPr>
            <a:r>
              <a:rPr lang="en-US" sz="1200" b="0" i="0" u="none" kern="1200" dirty="0">
                <a:solidFill>
                  <a:schemeClr val="tx1"/>
                </a:solidFill>
                <a:effectLst/>
                <a:latin typeface="+mn-lt"/>
                <a:ea typeface="+mn-ea"/>
                <a:cs typeface="+mn-cs"/>
              </a:rPr>
              <a:t>GSPs must have four (4) years of safety experience before applying for the CSP.</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GSPs must sit for and pass the Certified Safety Professional (CSP) examination within six (6) years of the date the GSP is awarded</a:t>
            </a:r>
            <a:endParaRPr lang="en-US" dirty="0"/>
          </a:p>
          <a:p>
            <a:endParaRPr lang="en-US" dirty="0"/>
          </a:p>
        </p:txBody>
      </p:sp>
    </p:spTree>
    <p:extLst>
      <p:ext uri="{BB962C8B-B14F-4D97-AF65-F5344CB8AC3E}">
        <p14:creationId xmlns:p14="http://schemas.microsoft.com/office/powerpoint/2010/main" val="380507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QAP is an academic degree program in safety, health and/or environmental practices meeting BCSP standards for participation and whose curriculum has been reviewed as showing a substantial match with the Associate Safety Professional (ASP).</a:t>
            </a:r>
          </a:p>
          <a:p>
            <a:pPr defTabSz="931774">
              <a:defRPr/>
            </a:pPr>
            <a:endParaRPr lang="en-US" dirty="0"/>
          </a:p>
          <a:p>
            <a:pPr defTabSz="931774">
              <a:defRPr/>
            </a:pPr>
            <a:endParaRPr lang="en-US" dirty="0"/>
          </a:p>
          <a:p>
            <a:pPr defTabSz="931774">
              <a:defRPr/>
            </a:pPr>
            <a:r>
              <a:rPr lang="en-US" dirty="0"/>
              <a:t>Our list of current QAPs updates quarterly, as we regularly receive review request from prospective programs, so check our website often for updates! </a:t>
            </a:r>
          </a:p>
          <a:p>
            <a:endParaRPr lang="en-US" dirty="0"/>
          </a:p>
          <a:p>
            <a:r>
              <a:rPr lang="en-US" dirty="0"/>
              <a:t>Benefits of being a QAP</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Being a GSP QAP distinguishes your SH&amp;E program from other programs, recognizing graduates' accomplishments with a path to professional certification.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BCSP gives special recognition to QAPs in our </a:t>
            </a:r>
            <a:r>
              <a:rPr lang="en-US" sz="1200" b="0" i="0" kern="1200" dirty="0">
                <a:solidFill>
                  <a:schemeClr val="tx1"/>
                </a:solidFill>
                <a:effectLst/>
                <a:latin typeface="+mn-lt"/>
                <a:ea typeface="+mn-ea"/>
                <a:cs typeface="+mn-cs"/>
                <a:hlinkClick r:id="rId3"/>
              </a:rPr>
              <a:t>Academic Database</a:t>
            </a:r>
            <a:r>
              <a:rPr lang="en-US" sz="1200" b="0" i="0" kern="1200" dirty="0">
                <a:solidFill>
                  <a:schemeClr val="tx1"/>
                </a:solidFill>
                <a:effectLst/>
                <a:latin typeface="+mn-l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University faculty teaching SH&amp;E courses may qualify for a free ASP and CSP application and free exams.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QAPs are eligible for a grant of up to $10,000 toward full accreditation or reaccreditation by the Accreditation Board for Engineering and Technology (ABET)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BCSP Foundation provides ABET/AABI accredited QAPs with $5,000 scholarships for their students.</a:t>
            </a:r>
          </a:p>
        </p:txBody>
      </p:sp>
    </p:spTree>
    <p:extLst>
      <p:ext uri="{BB962C8B-B14F-4D97-AF65-F5344CB8AC3E}">
        <p14:creationId xmlns:p14="http://schemas.microsoft.com/office/powerpoint/2010/main" val="169340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Designation, NOT a certification</a:t>
            </a:r>
          </a:p>
          <a:p>
            <a:pPr marL="171450" indent="-171450">
              <a:buFontTx/>
              <a:buChar char="-"/>
            </a:pPr>
            <a:r>
              <a:rPr lang="en-US" dirty="0"/>
              <a:t>Unlike a certification, it is a designation: </a:t>
            </a:r>
          </a:p>
          <a:p>
            <a:pPr marL="628650" lvl="1" indent="-171450">
              <a:buFontTx/>
              <a:buChar char="-"/>
            </a:pPr>
            <a:r>
              <a:rPr lang="en-US" dirty="0"/>
              <a:t>Does not require recertification (i.e. continuing education), and </a:t>
            </a:r>
          </a:p>
          <a:p>
            <a:pPr marL="628650" lvl="1" indent="-171450">
              <a:buFontTx/>
              <a:buChar char="-"/>
            </a:pPr>
            <a:r>
              <a:rPr lang="en-US" dirty="0"/>
              <a:t>It is temporary: it is a stepping stone to the CSP.  </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GSP can only be held for a maximum of 6 years before it expires. Therefore, GSPs should be working to obtain the experience requirements for the CSP and sit for the exam within the 6 years they can hold the GSP. </a:t>
            </a:r>
          </a:p>
          <a:p>
            <a:endParaRPr lang="en-US" dirty="0"/>
          </a:p>
          <a:p>
            <a:pPr fontAlgn="base"/>
            <a:r>
              <a:rPr lang="en-US" sz="1200" b="0" i="0" kern="1200" dirty="0">
                <a:solidFill>
                  <a:schemeClr val="tx1"/>
                </a:solidFill>
                <a:effectLst/>
                <a:latin typeface="+mn-lt"/>
                <a:ea typeface="+mn-ea"/>
                <a:cs typeface="+mn-cs"/>
              </a:rPr>
              <a:t>Students graduating from a QAP must apply for the GSP within the program’s “Applicable Dates” as listed on the QAP list, typically one (1) year from graduation. </a:t>
            </a:r>
            <a:r>
              <a:rPr lang="en-US" sz="1200" b="0" i="0" strike="sngStrike" kern="1200" dirty="0">
                <a:solidFill>
                  <a:schemeClr val="tx1"/>
                </a:solidFill>
                <a:effectLst/>
                <a:latin typeface="+mn-lt"/>
                <a:ea typeface="+mn-ea"/>
                <a:cs typeface="+mn-cs"/>
              </a:rPr>
              <a:t>to</a:t>
            </a:r>
            <a:r>
              <a:rPr lang="en-US" sz="1200" b="0" i="0" kern="1200" dirty="0">
                <a:solidFill>
                  <a:schemeClr val="tx1"/>
                </a:solidFill>
                <a:effectLst/>
                <a:latin typeface="+mn-lt"/>
                <a:ea typeface="+mn-ea"/>
                <a:cs typeface="+mn-cs"/>
              </a:rPr>
              <a:t>. Click on the "My Profile" button at BCSP.ORG and create a profile to begin.</a:t>
            </a:r>
          </a:p>
          <a:p>
            <a:pPr fontAlgn="base"/>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GSP application is free and there is a $140 annual fee to maintain the GSP designation. </a:t>
            </a:r>
          </a:p>
          <a:p>
            <a:endParaRPr lang="en-US" dirty="0"/>
          </a:p>
          <a:p>
            <a:endParaRPr lang="en-US" dirty="0"/>
          </a:p>
        </p:txBody>
      </p:sp>
    </p:spTree>
    <p:extLst>
      <p:ext uri="{BB962C8B-B14F-4D97-AF65-F5344CB8AC3E}">
        <p14:creationId xmlns:p14="http://schemas.microsoft.com/office/powerpoint/2010/main" val="67969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 is a Designation, NOT a certification</a:t>
            </a:r>
          </a:p>
          <a:p>
            <a:pPr marL="171450" indent="-171450" algn="l">
              <a:buFontTx/>
              <a:buChar char="-"/>
            </a:pPr>
            <a:r>
              <a:rPr lang="en-US" dirty="0"/>
              <a:t>Unlike a certification, a designation: </a:t>
            </a:r>
          </a:p>
          <a:p>
            <a:pPr marL="628650" lvl="1" indent="-171450" algn="l">
              <a:buFontTx/>
              <a:buChar char="-"/>
            </a:pPr>
            <a:r>
              <a:rPr lang="en-US" dirty="0"/>
              <a:t>Does not require recertification (i.e. continuing education), and </a:t>
            </a:r>
          </a:p>
          <a:p>
            <a:pPr marL="628650" lvl="1" indent="-171450" algn="l">
              <a:buFontTx/>
              <a:buChar char="-"/>
            </a:pPr>
            <a:r>
              <a:rPr lang="en-US" dirty="0"/>
              <a:t>It is temporary: it is a stepping stone to the CSP.  </a:t>
            </a:r>
          </a:p>
          <a:p>
            <a:pPr algn="l"/>
            <a:endParaRPr lang="en-US" dirty="0"/>
          </a:p>
          <a:p>
            <a:pPr fontAlgn="base"/>
            <a:r>
              <a:rPr lang="en-US" sz="1200" b="1" i="0" kern="1200" dirty="0">
                <a:solidFill>
                  <a:schemeClr val="tx1"/>
                </a:solidFill>
                <a:effectLst/>
                <a:latin typeface="+mn-lt"/>
                <a:ea typeface="+mn-ea"/>
                <a:cs typeface="+mn-cs"/>
              </a:rPr>
              <a:t>Individuals from a QEP must apply for the TSP within the program’s “Applicable Dates” as listed on the QEP list, typically one (1) year from graduation. . Click on the "My Profile" button at www.bcsp.org and create a profile to begin.</a:t>
            </a:r>
          </a:p>
          <a:p>
            <a:pPr fontAlgn="base"/>
            <a:endParaRPr lang="en-US" sz="1200" b="0" i="0" kern="1200" dirty="0">
              <a:solidFill>
                <a:schemeClr val="tx1"/>
              </a:solidFill>
              <a:effectLst/>
              <a:latin typeface="+mn-lt"/>
              <a:ea typeface="+mn-ea"/>
              <a:cs typeface="+mn-cs"/>
            </a:endParaRPr>
          </a:p>
          <a:p>
            <a:pPr algn="l" fontAlgn="base"/>
            <a:r>
              <a:rPr lang="en-US" sz="1200" b="1" i="0" kern="1200" dirty="0">
                <a:solidFill>
                  <a:schemeClr val="tx1"/>
                </a:solidFill>
                <a:effectLst/>
                <a:latin typeface="+mn-lt"/>
                <a:ea typeface="+mn-ea"/>
                <a:cs typeface="+mn-cs"/>
              </a:rPr>
              <a:t>TSP Time Limit</a:t>
            </a:r>
          </a:p>
          <a:p>
            <a:pPr algn="l" fontAlgn="base"/>
            <a:r>
              <a:rPr lang="en-US" sz="1200" b="0" i="0" kern="1200" dirty="0">
                <a:solidFill>
                  <a:schemeClr val="tx1"/>
                </a:solidFill>
                <a:effectLst/>
                <a:latin typeface="+mn-lt"/>
                <a:ea typeface="+mn-ea"/>
                <a:cs typeface="+mn-cs"/>
              </a:rPr>
              <a:t>TSPs must apply for and pass the Certified Safety Professional (CSP) examination within six (6) years of the date the TSP is awarded.</a:t>
            </a:r>
          </a:p>
          <a:p>
            <a:pPr algn="l"/>
            <a:endParaRPr lang="en-US" dirty="0"/>
          </a:p>
          <a:p>
            <a:pPr algn="l" fontAlgn="base"/>
            <a:endParaRPr lang="en-US" sz="1200" b="1" i="0" strike="sngStrike"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25487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What are the benefits of becoming a QEP?</a:t>
            </a:r>
          </a:p>
          <a:p>
            <a:pPr fontAlgn="base"/>
            <a:r>
              <a:rPr lang="en-US" sz="1200" b="0" i="0" kern="1200" dirty="0">
                <a:solidFill>
                  <a:schemeClr val="tx1"/>
                </a:solidFill>
                <a:effectLst/>
                <a:latin typeface="+mn-lt"/>
                <a:ea typeface="+mn-ea"/>
                <a:cs typeface="+mn-cs"/>
              </a:rPr>
              <a:t>-Being a QEP distinguishes your SH&amp;E program from other programs.</a:t>
            </a:r>
          </a:p>
          <a:p>
            <a:pPr fontAlgn="base"/>
            <a:r>
              <a:rPr lang="en-US" sz="1200" b="0" i="0" kern="1200" dirty="0">
                <a:solidFill>
                  <a:schemeClr val="tx1"/>
                </a:solidFill>
                <a:effectLst/>
                <a:latin typeface="+mn-lt"/>
                <a:ea typeface="+mn-ea"/>
                <a:cs typeface="+mn-cs"/>
              </a:rPr>
              <a:t>-BCSP gives special recognition to QEPs on our website.</a:t>
            </a:r>
          </a:p>
          <a:p>
            <a:pPr fontAlgn="base"/>
            <a:r>
              <a:rPr lang="en-US" sz="1200" b="0" i="0" kern="1200" dirty="0">
                <a:solidFill>
                  <a:schemeClr val="tx1"/>
                </a:solidFill>
                <a:effectLst/>
                <a:latin typeface="+mn-lt"/>
                <a:ea typeface="+mn-ea"/>
                <a:cs typeface="+mn-cs"/>
              </a:rPr>
              <a:t>-Individuals who complete your QEP program and apply for the TSP designation are provided additional benefits and recognition for their advancement in safety practice.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our list of current QEPs updates frequently, as we regularly get application request from prospective programs, so check our website often for updates! </a:t>
            </a:r>
          </a:p>
        </p:txBody>
      </p:sp>
    </p:spTree>
    <p:extLst>
      <p:ext uri="{BB962C8B-B14F-4D97-AF65-F5344CB8AC3E}">
        <p14:creationId xmlns:p14="http://schemas.microsoft.com/office/powerpoint/2010/main" val="319946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Designation, NOT a certification</a:t>
            </a:r>
          </a:p>
          <a:p>
            <a:pPr marL="171450" indent="-171450">
              <a:buFontTx/>
              <a:buChar char="-"/>
            </a:pPr>
            <a:r>
              <a:rPr lang="en-US" dirty="0"/>
              <a:t>Unlike a certification, a designation: </a:t>
            </a:r>
          </a:p>
          <a:p>
            <a:pPr marL="628650" lvl="1" indent="-171450">
              <a:buFontTx/>
              <a:buChar char="-"/>
            </a:pPr>
            <a:r>
              <a:rPr lang="en-US" dirty="0"/>
              <a:t>Does not require recertification (i.e. continuing education), and </a:t>
            </a:r>
          </a:p>
          <a:p>
            <a:pPr marL="628650" lvl="1" indent="-171450">
              <a:buFontTx/>
              <a:buChar char="-"/>
            </a:pPr>
            <a:r>
              <a:rPr lang="en-US" dirty="0"/>
              <a:t>It is temporary: it is a stepping stone to the CSP.  </a:t>
            </a:r>
          </a:p>
          <a:p>
            <a:pPr marL="628650" lvl="1"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TSP can only be held for a maximum of 6 years before it expires. Therefore, TSPs should be working to obtain the experience requirements for the CSP and sit for the exam within the 6 years they can hold the TSP.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There is a $140 annual fee to maintain the TSP designation. </a:t>
            </a:r>
          </a:p>
          <a:p>
            <a:endParaRPr lang="en-US" dirty="0"/>
          </a:p>
        </p:txBody>
      </p:sp>
    </p:spTree>
    <p:extLst>
      <p:ext uri="{BB962C8B-B14F-4D97-AF65-F5344CB8AC3E}">
        <p14:creationId xmlns:p14="http://schemas.microsoft.com/office/powerpoint/2010/main" val="129419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sz="1200" dirty="0">
              <a:solidFill>
                <a:srgbClr val="FF0000"/>
              </a:solidFill>
            </a:endParaRPr>
          </a:p>
          <a:p>
            <a:r>
              <a:rPr lang="en-US" sz="1200"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a:p>
            <a:endParaRPr lang="en-US" sz="1200" dirty="0"/>
          </a:p>
        </p:txBody>
      </p:sp>
    </p:spTree>
    <p:extLst>
      <p:ext uri="{BB962C8B-B14F-4D97-AF65-F5344CB8AC3E}">
        <p14:creationId xmlns:p14="http://schemas.microsoft.com/office/powerpoint/2010/main" val="406415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spTree>
    <p:extLst>
      <p:ext uri="{BB962C8B-B14F-4D97-AF65-F5344CB8AC3E}">
        <p14:creationId xmlns:p14="http://schemas.microsoft.com/office/powerpoint/2010/main" val="123314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68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78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2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97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959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7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38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109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374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23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1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054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208187859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ideo" Target="https://www.youtube.com/embed/DeouM0xTvlw?start=2&amp;feature=oembed" TargetMode="Externa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bcsp.org/GSP"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www.bcsp.org/GSP"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564F37-37A0-4FF1-9007-28F21F39A6C6}"/>
              </a:ext>
            </a:extLst>
          </p:cNvPr>
          <p:cNvSpPr>
            <a:spLocks noGrp="1"/>
          </p:cNvSpPr>
          <p:nvPr>
            <p:ph type="body" sz="quarter" idx="12"/>
          </p:nvPr>
        </p:nvSpPr>
        <p:spPr/>
        <p:txBody>
          <a:bodyPr/>
          <a:lstStyle/>
          <a:p>
            <a:r>
              <a:rPr lang="en-US" dirty="0"/>
              <a:t>Presenter:</a:t>
            </a:r>
          </a:p>
          <a:p>
            <a:r>
              <a:rPr lang="en-US" dirty="0"/>
              <a:t>Title:</a:t>
            </a:r>
          </a:p>
          <a:p>
            <a:r>
              <a:rPr lang="en-US" dirty="0"/>
              <a:t>Company:</a:t>
            </a:r>
          </a:p>
          <a:p>
            <a:endParaRPr lang="en-US" dirty="0"/>
          </a:p>
        </p:txBody>
      </p:sp>
      <p:sp>
        <p:nvSpPr>
          <p:cNvPr id="4" name="Text Placeholder 2">
            <a:extLst>
              <a:ext uri="{FF2B5EF4-FFF2-40B4-BE49-F238E27FC236}">
                <a16:creationId xmlns:a16="http://schemas.microsoft.com/office/drawing/2014/main" id="{866BC438-28C4-4DC9-8A12-F9CD7A943981}"/>
              </a:ext>
            </a:extLst>
          </p:cNvPr>
          <p:cNvSpPr>
            <a:spLocks noGrp="1"/>
          </p:cNvSpPr>
          <p:nvPr>
            <p:ph type="body" sz="quarter" idx="10"/>
          </p:nvPr>
        </p:nvSpPr>
        <p:spPr/>
        <p:txBody>
          <a:bodyPr>
            <a:normAutofit/>
          </a:bodyPr>
          <a:lstStyle/>
          <a:p>
            <a:r>
              <a:rPr lang="en-US" dirty="0"/>
              <a:t>A Direct Path </a:t>
            </a:r>
          </a:p>
          <a:p>
            <a:r>
              <a:rPr lang="en-US" dirty="0"/>
              <a:t>to the CSP: GSP &amp; TSP</a:t>
            </a:r>
          </a:p>
        </p:txBody>
      </p:sp>
      <p:pic>
        <p:nvPicPr>
          <p:cNvPr id="6" name="Picture 5">
            <a:extLst>
              <a:ext uri="{FF2B5EF4-FFF2-40B4-BE49-F238E27FC236}">
                <a16:creationId xmlns:a16="http://schemas.microsoft.com/office/drawing/2014/main" id="{6EDE66EC-EC66-4E82-8CED-C80ED1E5C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90046" y="4897363"/>
            <a:ext cx="2684556" cy="1041548"/>
          </a:xfrm>
          <a:prstGeom prst="rect">
            <a:avLst/>
          </a:prstGeom>
        </p:spPr>
      </p:pic>
      <p:pic>
        <p:nvPicPr>
          <p:cNvPr id="7" name="Picture 6">
            <a:extLst>
              <a:ext uri="{FF2B5EF4-FFF2-40B4-BE49-F238E27FC236}">
                <a16:creationId xmlns:a16="http://schemas.microsoft.com/office/drawing/2014/main" id="{A74B5708-6809-4139-8DA6-A6C5A5DA90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79468" y="4895571"/>
            <a:ext cx="2138876" cy="1045132"/>
          </a:xfrm>
          <a:prstGeom prst="rect">
            <a:avLst/>
          </a:prstGeom>
        </p:spPr>
      </p:pic>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CAD3C5CE-EEEC-0A44-9B9E-FF5FBB0597DC}"/>
              </a:ext>
            </a:extLst>
          </p:cNvPr>
          <p:cNvSpPr txBox="1">
            <a:spLocks/>
          </p:cNvSpPr>
          <p:nvPr/>
        </p:nvSpPr>
        <p:spPr>
          <a:xfrm>
            <a:off x="3539738" y="3201599"/>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5AC84EF-5689-714B-B739-ABE85C9269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9276" y="2368609"/>
            <a:ext cx="1637742" cy="731684"/>
          </a:xfrm>
          <a:prstGeom prst="rect">
            <a:avLst/>
          </a:prstGeom>
        </p:spPr>
      </p:pic>
      <p:sp>
        <p:nvSpPr>
          <p:cNvPr id="18" name="Text Placeholder 7">
            <a:extLst>
              <a:ext uri="{FF2B5EF4-FFF2-40B4-BE49-F238E27FC236}">
                <a16:creationId xmlns:a16="http://schemas.microsoft.com/office/drawing/2014/main" id="{D2F2146E-039E-C540-8CAF-C3009629F6D5}"/>
              </a:ext>
            </a:extLst>
          </p:cNvPr>
          <p:cNvSpPr txBox="1">
            <a:spLocks/>
          </p:cNvSpPr>
          <p:nvPr/>
        </p:nvSpPr>
        <p:spPr>
          <a:xfrm>
            <a:off x="1000644" y="3164125"/>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endParaRPr lang="en-US" sz="1600" baseline="30000" dirty="0">
              <a:latin typeface="Arial Narrow" panose="020B0604020202020204" pitchFamily="34" charset="0"/>
            </a:endParaRPr>
          </a:p>
        </p:txBody>
      </p:sp>
      <p:sp>
        <p:nvSpPr>
          <p:cNvPr id="22" name="Subtitle 2">
            <a:extLst>
              <a:ext uri="{FF2B5EF4-FFF2-40B4-BE49-F238E27FC236}">
                <a16:creationId xmlns:a16="http://schemas.microsoft.com/office/drawing/2014/main" id="{E7D68279-1288-9F4B-A2A1-4DB6D1576BA3}"/>
              </a:ext>
            </a:extLst>
          </p:cNvPr>
          <p:cNvSpPr txBox="1">
            <a:spLocks/>
          </p:cNvSpPr>
          <p:nvPr/>
        </p:nvSpPr>
        <p:spPr>
          <a:xfrm>
            <a:off x="665760" y="5287052"/>
            <a:ext cx="2236142" cy="10786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Construction Health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sp>
        <p:nvSpPr>
          <p:cNvPr id="25" name="Text Placeholder 7">
            <a:extLst>
              <a:ext uri="{FF2B5EF4-FFF2-40B4-BE49-F238E27FC236}">
                <a16:creationId xmlns:a16="http://schemas.microsoft.com/office/drawing/2014/main" id="{E7581E84-0860-1049-9740-E41C75D91BB6}"/>
              </a:ext>
            </a:extLst>
          </p:cNvPr>
          <p:cNvSpPr txBox="1">
            <a:spLocks/>
          </p:cNvSpPr>
          <p:nvPr/>
        </p:nvSpPr>
        <p:spPr>
          <a:xfrm>
            <a:off x="9183760" y="3175022"/>
            <a:ext cx="2451157" cy="929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Occupational Hygiene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1" dirty="0">
                <a:effectLst/>
                <a:latin typeface="Arial Narrow" panose="020B0604020202020204" pitchFamily="34" charset="0"/>
              </a:rPr>
              <a:t>™</a:t>
            </a:r>
            <a:endParaRPr lang="en-US" sz="1600" b="1" baseline="30000" dirty="0">
              <a:latin typeface="Arial Narrow"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DEA1F90-29BC-8044-B0F2-B8D23AE150E0}"/>
              </a:ext>
            </a:extLst>
          </p:cNvPr>
          <p:cNvSpPr txBox="1">
            <a:spLocks/>
          </p:cNvSpPr>
          <p:nvPr/>
        </p:nvSpPr>
        <p:spPr>
          <a:xfrm>
            <a:off x="6291028" y="5308108"/>
            <a:ext cx="2333604" cy="518293"/>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 Construction</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27" name="Picture 26">
            <a:extLst>
              <a:ext uri="{FF2B5EF4-FFF2-40B4-BE49-F238E27FC236}">
                <a16:creationId xmlns:a16="http://schemas.microsoft.com/office/drawing/2014/main" id="{B79959D7-6DFC-554F-BA4A-CA9C327C6FD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9813" y="4422694"/>
            <a:ext cx="1961848" cy="678969"/>
          </a:xfrm>
          <a:prstGeom prst="rect">
            <a:avLst/>
          </a:prstGeom>
        </p:spPr>
      </p:pic>
      <p:pic>
        <p:nvPicPr>
          <p:cNvPr id="28" name="Picture 27">
            <a:extLst>
              <a:ext uri="{FF2B5EF4-FFF2-40B4-BE49-F238E27FC236}">
                <a16:creationId xmlns:a16="http://schemas.microsoft.com/office/drawing/2014/main" id="{B6658001-2CF9-D140-84BC-80E7127F8BE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382220" y="2470715"/>
            <a:ext cx="1855909" cy="628104"/>
          </a:xfrm>
          <a:prstGeom prst="rect">
            <a:avLst/>
          </a:prstGeom>
        </p:spPr>
      </p:pic>
      <p:pic>
        <p:nvPicPr>
          <p:cNvPr id="29" name="Picture 28">
            <a:extLst>
              <a:ext uri="{FF2B5EF4-FFF2-40B4-BE49-F238E27FC236}">
                <a16:creationId xmlns:a16="http://schemas.microsoft.com/office/drawing/2014/main" id="{C998EDDC-1A7A-7A4C-A28A-1CD8D32928E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72955" y="4432846"/>
            <a:ext cx="1829479" cy="668333"/>
          </a:xfrm>
          <a:prstGeom prst="rect">
            <a:avLst/>
          </a:prstGeom>
        </p:spPr>
      </p:pic>
      <p:sp>
        <p:nvSpPr>
          <p:cNvPr id="30" name="Subtitle 2">
            <a:extLst>
              <a:ext uri="{FF2B5EF4-FFF2-40B4-BE49-F238E27FC236}">
                <a16:creationId xmlns:a16="http://schemas.microsoft.com/office/drawing/2014/main" id="{EE78B669-BBB5-4341-9792-6A4732611CD3}"/>
              </a:ext>
            </a:extLst>
          </p:cNvPr>
          <p:cNvSpPr txBox="1">
            <a:spLocks/>
          </p:cNvSpPr>
          <p:nvPr/>
        </p:nvSpPr>
        <p:spPr>
          <a:xfrm>
            <a:off x="3512183" y="5308108"/>
            <a:ext cx="1870157" cy="1071299"/>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31" name="Picture 30">
            <a:extLst>
              <a:ext uri="{FF2B5EF4-FFF2-40B4-BE49-F238E27FC236}">
                <a16:creationId xmlns:a16="http://schemas.microsoft.com/office/drawing/2014/main" id="{E486F192-F607-8342-8069-12292FA70FF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667937" y="4438305"/>
            <a:ext cx="1508821" cy="678969"/>
          </a:xfrm>
          <a:prstGeom prst="rect">
            <a:avLst/>
          </a:prstGeom>
        </p:spPr>
      </p:pic>
      <p:sp>
        <p:nvSpPr>
          <p:cNvPr id="32" name="Text Placeholder 7">
            <a:extLst>
              <a:ext uri="{FF2B5EF4-FFF2-40B4-BE49-F238E27FC236}">
                <a16:creationId xmlns:a16="http://schemas.microsoft.com/office/drawing/2014/main" id="{1D67E180-A9A2-2340-8FFE-52B88D256FD3}"/>
              </a:ext>
            </a:extLst>
          </p:cNvPr>
          <p:cNvSpPr txBox="1">
            <a:spLocks/>
          </p:cNvSpPr>
          <p:nvPr/>
        </p:nvSpPr>
        <p:spPr>
          <a:xfrm>
            <a:off x="9382220" y="5290752"/>
            <a:ext cx="1987907" cy="4691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Certified Instructional Trainer </a:t>
            </a:r>
            <a:endParaRPr lang="en-US" sz="1600" b="1" baseline="30000" dirty="0">
              <a:latin typeface="Arial Narrow"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FFD7F67-4684-074C-AFAB-D9A9525715E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491987" y="4475945"/>
            <a:ext cx="1526651" cy="668333"/>
          </a:xfrm>
          <a:prstGeom prst="rect">
            <a:avLst/>
          </a:prstGeom>
        </p:spPr>
      </p:pic>
      <p:pic>
        <p:nvPicPr>
          <p:cNvPr id="34" name="Picture 33">
            <a:extLst>
              <a:ext uri="{FF2B5EF4-FFF2-40B4-BE49-F238E27FC236}">
                <a16:creationId xmlns:a16="http://schemas.microsoft.com/office/drawing/2014/main" id="{68CA4CC3-94AC-8241-B160-DD4CCFD2E98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78400" y="2380076"/>
            <a:ext cx="1855909" cy="718743"/>
          </a:xfrm>
          <a:prstGeom prst="rect">
            <a:avLst/>
          </a:prstGeom>
        </p:spPr>
      </p:pic>
      <p:sp>
        <p:nvSpPr>
          <p:cNvPr id="35" name="Text Placeholder 7">
            <a:extLst>
              <a:ext uri="{FF2B5EF4-FFF2-40B4-BE49-F238E27FC236}">
                <a16:creationId xmlns:a16="http://schemas.microsoft.com/office/drawing/2014/main" id="{1C7DD09A-EAB0-A147-8C6F-92F2497FC730}"/>
              </a:ext>
            </a:extLst>
          </p:cNvPr>
          <p:cNvSpPr txBox="1">
            <a:spLocks/>
          </p:cNvSpPr>
          <p:nvPr/>
        </p:nvSpPr>
        <p:spPr>
          <a:xfrm>
            <a:off x="6156029" y="3168894"/>
            <a:ext cx="2146405"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Safety Management Specialist</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4F1C4075-3ACB-854B-858B-610D968041F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527618" y="2409036"/>
            <a:ext cx="1637742" cy="727885"/>
          </a:xfrm>
          <a:prstGeom prst="rect">
            <a:avLst/>
          </a:prstGeom>
        </p:spPr>
      </p:pic>
      <p:sp>
        <p:nvSpPr>
          <p:cNvPr id="2" name="Text Placeholder 1">
            <a:extLst>
              <a:ext uri="{FF2B5EF4-FFF2-40B4-BE49-F238E27FC236}">
                <a16:creationId xmlns:a16="http://schemas.microsoft.com/office/drawing/2014/main" id="{8E2FF85E-1CB8-446E-9E6C-429C8A1BF6A9}"/>
              </a:ext>
            </a:extLst>
          </p:cNvPr>
          <p:cNvSpPr>
            <a:spLocks noGrp="1"/>
          </p:cNvSpPr>
          <p:nvPr>
            <p:ph type="body" sz="quarter" idx="10"/>
          </p:nvPr>
        </p:nvSpPr>
        <p:spPr/>
        <p:txBody>
          <a:bodyPr/>
          <a:lstStyle/>
          <a:p>
            <a:r>
              <a:rPr lang="en-US" dirty="0"/>
              <a:t>BCSP Certifications</a:t>
            </a:r>
          </a:p>
        </p:txBody>
      </p:sp>
    </p:spTree>
    <p:extLst>
      <p:ext uri="{BB962C8B-B14F-4D97-AF65-F5344CB8AC3E}">
        <p14:creationId xmlns:p14="http://schemas.microsoft.com/office/powerpoint/2010/main" val="379515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8" descr="A person holding a banana&#10;&#10;Description automatically generated">
            <a:extLst>
              <a:ext uri="{FF2B5EF4-FFF2-40B4-BE49-F238E27FC236}">
                <a16:creationId xmlns:a16="http://schemas.microsoft.com/office/drawing/2014/main" id="{5F9D07C9-C91E-48FE-8F1F-A6ED73E395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1831" y="1763713"/>
            <a:ext cx="2975450" cy="4351337"/>
          </a:xfrm>
        </p:spPr>
      </p:pic>
      <p:pic>
        <p:nvPicPr>
          <p:cNvPr id="4" name="Picture 3">
            <a:extLst>
              <a:ext uri="{FF2B5EF4-FFF2-40B4-BE49-F238E27FC236}">
                <a16:creationId xmlns:a16="http://schemas.microsoft.com/office/drawing/2014/main" id="{392A6EE6-16DF-49A2-AA5C-8E84718232E5}"/>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2657554" y="416211"/>
            <a:ext cx="9577988" cy="812800"/>
          </a:xfrm>
          <a:prstGeom prst="rect">
            <a:avLst/>
          </a:prstGeom>
          <a:effectLst/>
        </p:spPr>
      </p:pic>
      <p:pic>
        <p:nvPicPr>
          <p:cNvPr id="5" name="Picture 4" descr="A person holding a banana&#10;&#10;Description automatically generated">
            <a:extLst>
              <a:ext uri="{FF2B5EF4-FFF2-40B4-BE49-F238E27FC236}">
                <a16:creationId xmlns:a16="http://schemas.microsoft.com/office/drawing/2014/main" id="{F5CC810A-67DB-4F27-A532-5FB07C95E0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9336" y="13249"/>
            <a:ext cx="5912664" cy="6267439"/>
          </a:xfrm>
          <a:prstGeom prst="rect">
            <a:avLst/>
          </a:prstGeom>
          <a:effectLst/>
        </p:spPr>
      </p:pic>
      <p:sp>
        <p:nvSpPr>
          <p:cNvPr id="6" name="Rectangle 5">
            <a:extLst>
              <a:ext uri="{FF2B5EF4-FFF2-40B4-BE49-F238E27FC236}">
                <a16:creationId xmlns:a16="http://schemas.microsoft.com/office/drawing/2014/main" id="{4FDF12F1-15F7-43FB-9183-1B8DEE3E00F1}"/>
              </a:ext>
            </a:extLst>
          </p:cNvPr>
          <p:cNvSpPr/>
          <p:nvPr/>
        </p:nvSpPr>
        <p:spPr>
          <a:xfrm>
            <a:off x="650199" y="2011013"/>
            <a:ext cx="8616740" cy="3416320"/>
          </a:xfrm>
          <a:prstGeom prst="rect">
            <a:avLst/>
          </a:prstGeom>
        </p:spPr>
        <p:txBody>
          <a:bodyPr wrap="square">
            <a:spAutoFit/>
          </a:bodyPr>
          <a:lstStyle/>
          <a:p>
            <a:pPr marL="365760" indent="-283464">
              <a:lnSpc>
                <a:spcPct val="100000"/>
              </a:lnSpc>
              <a:spcBef>
                <a:spcPts val="0"/>
              </a:spcBef>
              <a:defRPr/>
            </a:pPr>
            <a:r>
              <a:rPr lang="en-US" sz="2200" b="1" dirty="0">
                <a:latin typeface="Arial" panose="020B0604020202020204" pitchFamily="34" charset="0"/>
              </a:rPr>
              <a:t>Minimum Academic Requirement</a:t>
            </a:r>
          </a:p>
          <a:p>
            <a:pPr marL="571500" lvl="1" indent="-223838">
              <a:lnSpc>
                <a:spcPct val="100000"/>
              </a:lnSpc>
              <a:spcBef>
                <a:spcPts val="0"/>
              </a:spcBef>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Accredited* bachelor’s degree in any field</a:t>
            </a:r>
          </a:p>
          <a:p>
            <a:pPr marL="114300" indent="-223838">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Experience Requirement </a:t>
            </a:r>
          </a:p>
          <a:p>
            <a:pPr marL="538163" indent="-180975">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At least four (4) years of experience where safety is at least 50%, </a:t>
            </a:r>
            <a:br>
              <a:rPr lang="en-US" sz="1600" b="1" dirty="0">
                <a:solidFill>
                  <a:schemeClr val="tx1">
                    <a:lumMod val="50000"/>
                    <a:lumOff val="50000"/>
                  </a:schemeClr>
                </a:solidFill>
                <a:latin typeface="Arial" panose="020B0604020202020204" pitchFamily="34" charset="0"/>
              </a:rPr>
            </a:br>
            <a:r>
              <a:rPr lang="en-US" sz="1600" b="1" dirty="0">
                <a:solidFill>
                  <a:schemeClr val="tx1">
                    <a:lumMod val="50000"/>
                    <a:lumOff val="50000"/>
                  </a:schemeClr>
                </a:solidFill>
                <a:latin typeface="Arial" panose="020B0604020202020204" pitchFamily="34" charset="0"/>
              </a:rPr>
              <a:t>preventative, professional level with breadth and depth of safety duties </a:t>
            </a:r>
          </a:p>
          <a:p>
            <a:pPr marL="538163" indent="-180975">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Examination(s) </a:t>
            </a:r>
          </a:p>
          <a:p>
            <a:pPr marL="538163" indent="-180975">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Pass the ASP or hold an approved equivalent</a:t>
            </a:r>
          </a:p>
          <a:p>
            <a:pPr marL="538163" indent="-180975">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Ethics</a:t>
            </a:r>
          </a:p>
          <a:p>
            <a:pPr marL="538163" indent="-180975">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Commitment to the BCSP Code of Ethics</a:t>
            </a:r>
          </a:p>
        </p:txBody>
      </p:sp>
      <p:pic>
        <p:nvPicPr>
          <p:cNvPr id="10" name="Picture 9">
            <a:extLst>
              <a:ext uri="{FF2B5EF4-FFF2-40B4-BE49-F238E27FC236}">
                <a16:creationId xmlns:a16="http://schemas.microsoft.com/office/drawing/2014/main" id="{36E29FC6-1945-433F-92E9-5ACCCBD47B4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7240" y="355223"/>
            <a:ext cx="2569160" cy="1147808"/>
          </a:xfrm>
          <a:prstGeom prst="rect">
            <a:avLst/>
          </a:prstGeom>
        </p:spPr>
      </p:pic>
      <p:sp>
        <p:nvSpPr>
          <p:cNvPr id="11" name="TextBox 10">
            <a:extLst>
              <a:ext uri="{FF2B5EF4-FFF2-40B4-BE49-F238E27FC236}">
                <a16:creationId xmlns:a16="http://schemas.microsoft.com/office/drawing/2014/main" id="{DF8B9DEF-8B60-4E02-96AB-D5D4C1C8D350}"/>
              </a:ext>
            </a:extLst>
          </p:cNvPr>
          <p:cNvSpPr txBox="1"/>
          <p:nvPr/>
        </p:nvSpPr>
        <p:spPr>
          <a:xfrm>
            <a:off x="650196" y="5559249"/>
            <a:ext cx="8112804" cy="830997"/>
          </a:xfrm>
          <a:prstGeom prst="rect">
            <a:avLst/>
          </a:prstGeom>
          <a:noFill/>
        </p:spPr>
        <p:txBody>
          <a:bodyPr wrap="square" rtlCol="0">
            <a:spAutoFit/>
          </a:bodyPr>
          <a:lstStyle/>
          <a:p>
            <a:r>
              <a:rPr lang="en-US" sz="1200" b="1" dirty="0">
                <a:latin typeface="Arial Narrow" panose="020B0604020202020204" pitchFamily="34" charset="0"/>
                <a:cs typeface="Arial" panose="020B0604020202020204" pitchFamily="34" charset="0"/>
              </a:rPr>
              <a:t>*Degree Programs and School must be accredited. An accredited school is one that is recognized by the US Department of Education or the Council of Higher Education Accreditation (CHEA).</a:t>
            </a:r>
            <a:endParaRPr lang="en-US" sz="1200" b="1" dirty="0">
              <a:solidFill>
                <a:schemeClr val="bg1">
                  <a:lumMod val="65000"/>
                </a:schemeClr>
              </a:solidFill>
              <a:latin typeface="Arial Narrow" panose="020B0604020202020204" pitchFamily="34" charset="0"/>
              <a:cs typeface="Arial" panose="020B0604020202020204" pitchFamily="34" charset="0"/>
            </a:endParaRPr>
          </a:p>
          <a:p>
            <a:r>
              <a:rPr lang="en-US" sz="1200" b="1" dirty="0">
                <a:latin typeface="Arial Narrow" panose="020B0604020202020204" pitchFamily="34" charset="0"/>
                <a:cs typeface="Arial" panose="020B0604020202020204" pitchFamily="34" charset="0"/>
              </a:rPr>
              <a:t>*</a:t>
            </a:r>
            <a:r>
              <a:rPr lang="en-US" sz="1200" b="1" dirty="0">
                <a:latin typeface="Arial Narrow" panose="020B0604020202020204" pitchFamily="34" charset="0"/>
              </a:rPr>
              <a:t>When applying for the CSP with a degree from a college outside the United States, that degree will be evaluated for US equivalency.</a:t>
            </a:r>
          </a:p>
          <a:p>
            <a:endParaRPr lang="en-US" sz="1200" b="1" dirty="0">
              <a:solidFill>
                <a:schemeClr val="bg1">
                  <a:lumMod val="65000"/>
                </a:schemeClr>
              </a:solidFill>
              <a:latin typeface="Arial Narrow"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6AEE4480-5340-410D-BDAD-8C93A32A997C}"/>
              </a:ext>
            </a:extLst>
          </p:cNvPr>
          <p:cNvSpPr txBox="1">
            <a:spLocks/>
          </p:cNvSpPr>
          <p:nvPr/>
        </p:nvSpPr>
        <p:spPr>
          <a:xfrm>
            <a:off x="1165218" y="1345613"/>
            <a:ext cx="5912664" cy="481104"/>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rgbClr val="92D050"/>
                </a:solidFill>
              </a:rPr>
              <a:t>Eligibility Requirements </a:t>
            </a:r>
          </a:p>
        </p:txBody>
      </p:sp>
    </p:spTree>
    <p:extLst>
      <p:ext uri="{BB962C8B-B14F-4D97-AF65-F5344CB8AC3E}">
        <p14:creationId xmlns:p14="http://schemas.microsoft.com/office/powerpoint/2010/main" val="347373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1A9C31-D2E5-B44B-AC43-DC50A9664BE0}"/>
              </a:ext>
            </a:extLst>
          </p:cNvPr>
          <p:cNvSpPr/>
          <p:nvPr/>
        </p:nvSpPr>
        <p:spPr>
          <a:xfrm>
            <a:off x="0" y="2366266"/>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AEDEA38-ADEB-5B4E-ABE4-9222411D0F2E}"/>
              </a:ext>
            </a:extLst>
          </p:cNvPr>
          <p:cNvSpPr/>
          <p:nvPr/>
        </p:nvSpPr>
        <p:spPr>
          <a:xfrm>
            <a:off x="0" y="292582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8C823F-D622-2E45-BDCC-05ECC08473D6}"/>
              </a:ext>
            </a:extLst>
          </p:cNvPr>
          <p:cNvSpPr/>
          <p:nvPr/>
        </p:nvSpPr>
        <p:spPr>
          <a:xfrm>
            <a:off x="0" y="3485382"/>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BB4DAE1-38A2-AD4B-8676-A309352C4E59}"/>
              </a:ext>
            </a:extLst>
          </p:cNvPr>
          <p:cNvSpPr/>
          <p:nvPr/>
        </p:nvSpPr>
        <p:spPr>
          <a:xfrm>
            <a:off x="0" y="4058588"/>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1E8444-C982-7F48-AA02-030E75308474}"/>
              </a:ext>
            </a:extLst>
          </p:cNvPr>
          <p:cNvSpPr/>
          <p:nvPr/>
        </p:nvSpPr>
        <p:spPr>
          <a:xfrm>
            <a:off x="0" y="463179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903424-06D6-5348-BE3E-27C9C2787C56}"/>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455D19C7-1D6C-5947-93CC-6EC22D719D98}"/>
              </a:ext>
            </a:extLst>
          </p:cNvPr>
          <p:cNvSpPr txBox="1">
            <a:spLocks/>
          </p:cNvSpPr>
          <p:nvPr/>
        </p:nvSpPr>
        <p:spPr>
          <a:xfrm>
            <a:off x="639766" y="2366266"/>
            <a:ext cx="1051559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400"/>
              </a:spcAft>
              <a:buNone/>
            </a:pPr>
            <a:r>
              <a:rPr lang="en-US" b="1" dirty="0">
                <a:latin typeface="Arial" panose="020B0604020202020204" pitchFamily="34" charset="0"/>
                <a:cs typeface="Arial" panose="020B0604020202020204" pitchFamily="34" charset="0"/>
              </a:rPr>
              <a:t>ACCOMPLISHMENT</a:t>
            </a:r>
          </a:p>
          <a:p>
            <a:pPr marL="0" indent="0">
              <a:spcBef>
                <a:spcPts val="0"/>
              </a:spcBef>
              <a:spcAft>
                <a:spcPts val="1400"/>
              </a:spcAft>
              <a:buNone/>
            </a:pPr>
            <a:r>
              <a:rPr lang="en-US" b="1" dirty="0">
                <a:latin typeface="Arial" panose="020B0604020202020204" pitchFamily="34" charset="0"/>
                <a:cs typeface="Arial" panose="020B0604020202020204" pitchFamily="34" charset="0"/>
              </a:rPr>
              <a:t>VALIDATION</a:t>
            </a:r>
            <a:endParaRPr lang="en-US" dirty="0">
              <a:latin typeface="Arial" panose="020B0604020202020204" pitchFamily="34" charset="0"/>
              <a:cs typeface="Arial" panose="020B0604020202020204" pitchFamily="34" charset="0"/>
            </a:endParaRPr>
          </a:p>
          <a:p>
            <a:pPr marL="0" indent="0">
              <a:spcBef>
                <a:spcPts val="0"/>
              </a:spcBef>
              <a:spcAft>
                <a:spcPts val="1400"/>
              </a:spcAft>
              <a:buNone/>
            </a:pPr>
            <a:r>
              <a:rPr lang="en-US" b="1" dirty="0">
                <a:latin typeface="Arial" panose="020B0604020202020204" pitchFamily="34" charset="0"/>
                <a:cs typeface="Arial" panose="020B0604020202020204" pitchFamily="34" charset="0"/>
              </a:rPr>
              <a:t>OPPORTUNITIES</a:t>
            </a:r>
            <a:r>
              <a:rPr lang="en-US" dirty="0">
                <a:latin typeface="Arial" panose="020B0604020202020204" pitchFamily="34" charset="0"/>
                <a:cs typeface="Arial" panose="020B0604020202020204" pitchFamily="34" charset="0"/>
              </a:rPr>
              <a:t> </a:t>
            </a:r>
          </a:p>
          <a:p>
            <a:pPr marL="0" indent="0">
              <a:spcBef>
                <a:spcPts val="0"/>
              </a:spcBef>
              <a:spcAft>
                <a:spcPts val="1400"/>
              </a:spcAft>
              <a:buNone/>
            </a:pPr>
            <a:r>
              <a:rPr lang="en-US" b="1" dirty="0">
                <a:latin typeface="Arial" panose="020B0604020202020204" pitchFamily="34" charset="0"/>
                <a:cs typeface="Arial" panose="020B0604020202020204" pitchFamily="34" charset="0"/>
              </a:rPr>
              <a:t>COMPETITION</a:t>
            </a:r>
          </a:p>
          <a:p>
            <a:pPr marL="0" indent="0">
              <a:spcBef>
                <a:spcPts val="0"/>
              </a:spcBef>
              <a:spcAft>
                <a:spcPts val="1400"/>
              </a:spcAft>
              <a:buNone/>
            </a:pPr>
            <a:r>
              <a:rPr lang="en-US" b="1" dirty="0">
                <a:latin typeface="Arial" panose="020B0604020202020204" pitchFamily="34" charset="0"/>
                <a:cs typeface="Arial" panose="020B0604020202020204" pitchFamily="34" charset="0"/>
              </a:rPr>
              <a:t>RECOGNITION</a:t>
            </a:r>
          </a:p>
          <a:p>
            <a:pPr marL="457200" lvl="1" indent="0">
              <a:buFont typeface="Arial" panose="020B0604020202020204" pitchFamily="34" charset="0"/>
              <a:buNone/>
            </a:pP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9" name="Picture 8" descr="A picture containing person, outdoor, yellow, player&#10;&#10;Description automatically generated">
            <a:extLst>
              <a:ext uri="{FF2B5EF4-FFF2-40B4-BE49-F238E27FC236}">
                <a16:creationId xmlns:a16="http://schemas.microsoft.com/office/drawing/2014/main" id="{36789A76-270F-564E-910D-6DF7BE8648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433" y="804436"/>
            <a:ext cx="7658835" cy="5170824"/>
          </a:xfrm>
          <a:prstGeom prst="rect">
            <a:avLst/>
          </a:prstGeom>
          <a:effectLst>
            <a:softEdge rad="1270000"/>
          </a:effectLst>
        </p:spPr>
      </p:pic>
      <p:sp>
        <p:nvSpPr>
          <p:cNvPr id="10" name="TextBox 9">
            <a:extLst>
              <a:ext uri="{FF2B5EF4-FFF2-40B4-BE49-F238E27FC236}">
                <a16:creationId xmlns:a16="http://schemas.microsoft.com/office/drawing/2014/main" id="{945B24ED-9937-B347-AA9C-1F2EE49F5FE4}"/>
              </a:ext>
            </a:extLst>
          </p:cNvPr>
          <p:cNvSpPr txBox="1"/>
          <p:nvPr/>
        </p:nvSpPr>
        <p:spPr>
          <a:xfrm>
            <a:off x="261581" y="5396072"/>
            <a:ext cx="11586949" cy="1215717"/>
          </a:xfrm>
          <a:prstGeom prst="rect">
            <a:avLst/>
          </a:prstGeom>
          <a:noFill/>
        </p:spPr>
        <p:txBody>
          <a:bodyPr wrap="square" rtlCol="0">
            <a:spAutoFit/>
          </a:bodyPr>
          <a:lstStyle/>
          <a:p>
            <a:pPr algn="ctr">
              <a:lnSpc>
                <a:spcPct val="150000"/>
              </a:lnSpc>
              <a:spcAft>
                <a:spcPts val="1200"/>
              </a:spcAft>
            </a:pPr>
            <a:r>
              <a:rPr lang="en-US" sz="3000" b="1" dirty="0">
                <a:solidFill>
                  <a:schemeClr val="accent4">
                    <a:lumMod val="60000"/>
                    <a:lumOff val="40000"/>
                  </a:schemeClr>
                </a:solidFill>
                <a:latin typeface="Arial Black" panose="020B0604020202020204" pitchFamily="34" charset="0"/>
                <a:cs typeface="Arial Black" panose="020B0604020202020204" pitchFamily="34" charset="0"/>
              </a:rPr>
              <a:t>DEMONSTRATES THAT SAFETY IS EVERYBODY’S JOB</a:t>
            </a:r>
          </a:p>
          <a:p>
            <a:endParaRPr lang="en-US" dirty="0"/>
          </a:p>
        </p:txBody>
      </p:sp>
      <p:sp>
        <p:nvSpPr>
          <p:cNvPr id="11" name="Text Placeholder 11">
            <a:extLst>
              <a:ext uri="{FF2B5EF4-FFF2-40B4-BE49-F238E27FC236}">
                <a16:creationId xmlns:a16="http://schemas.microsoft.com/office/drawing/2014/main" id="{48FA00CF-9065-0F4B-B897-2C4B9541317E}"/>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spTree>
    <p:extLst>
      <p:ext uri="{BB962C8B-B14F-4D97-AF65-F5344CB8AC3E}">
        <p14:creationId xmlns:p14="http://schemas.microsoft.com/office/powerpoint/2010/main" val="1012535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048E8DB-52C7-8A45-B973-882195823813}"/>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41DECEF1-B629-A04C-BCEA-96C03D250D40}"/>
              </a:ext>
            </a:extLst>
          </p:cNvPr>
          <p:cNvSpPr txBox="1">
            <a:spLocks/>
          </p:cNvSpPr>
          <p:nvPr/>
        </p:nvSpPr>
        <p:spPr>
          <a:xfrm>
            <a:off x="618523" y="2031405"/>
            <a:ext cx="5127184" cy="3755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en-US" sz="2200" b="1" dirty="0">
                <a:solidFill>
                  <a:schemeClr val="bg1"/>
                </a:solidFill>
                <a:latin typeface="Arial" panose="020B0604020202020204" pitchFamily="34" charset="0"/>
                <a:cs typeface="Arial" panose="020B0604020202020204" pitchFamily="34" charset="0"/>
              </a:rPr>
              <a:t>Employers and Owners</a:t>
            </a:r>
          </a:p>
          <a:p>
            <a:pPr marL="342900" indent="-342900">
              <a:defRPr/>
            </a:pPr>
            <a:r>
              <a:rPr lang="en-US" sz="2000" dirty="0">
                <a:solidFill>
                  <a:schemeClr val="bg1"/>
                </a:solidFill>
                <a:latin typeface="Arial" panose="020B0604020202020204" pitchFamily="34" charset="0"/>
                <a:cs typeface="Arial" panose="020B0604020202020204" pitchFamily="34" charset="0"/>
              </a:rPr>
              <a:t>Helpful in selecting qualified safety professional</a:t>
            </a:r>
          </a:p>
          <a:p>
            <a:pPr marL="342900" indent="-342900">
              <a:defRPr/>
            </a:pPr>
            <a:r>
              <a:rPr lang="en-US" sz="2000" dirty="0">
                <a:solidFill>
                  <a:schemeClr val="bg1"/>
                </a:solidFill>
                <a:latin typeface="Arial" panose="020B0604020202020204" pitchFamily="34" charset="0"/>
                <a:cs typeface="Arial" panose="020B0604020202020204" pitchFamily="34" charset="0"/>
              </a:rPr>
              <a:t>Improves safety in the workplace through increased competence and confidence</a:t>
            </a:r>
          </a:p>
          <a:p>
            <a:pPr marL="342900" indent="-342900">
              <a:defRPr/>
            </a:pPr>
            <a:r>
              <a:rPr lang="en-US" sz="2000" dirty="0">
                <a:solidFill>
                  <a:schemeClr val="bg1"/>
                </a:solidFill>
                <a:latin typeface="Arial" panose="020B0604020202020204" pitchFamily="34" charset="0"/>
                <a:cs typeface="Arial" panose="020B0604020202020204" pitchFamily="34" charset="0"/>
              </a:rPr>
              <a:t>Increases public confidence in the employer’s safety program</a:t>
            </a:r>
          </a:p>
          <a:p>
            <a:pPr marL="342900" indent="-342900">
              <a:defRPr/>
            </a:pPr>
            <a:r>
              <a:rPr lang="en-US" sz="2000" dirty="0">
                <a:solidFill>
                  <a:schemeClr val="bg1"/>
                </a:solidFill>
                <a:latin typeface="Arial" panose="020B0604020202020204" pitchFamily="34" charset="0"/>
                <a:cs typeface="Arial" panose="020B0604020202020204" pitchFamily="34" charset="0"/>
              </a:rPr>
              <a:t>Enhances profitability and quality by reducing accidents, illnesses, and insurance claims</a:t>
            </a:r>
          </a:p>
          <a:p>
            <a:pPr marL="0" indent="0">
              <a:buNone/>
            </a:pPr>
            <a:endParaRPr lang="en-US" sz="2400" dirty="0"/>
          </a:p>
        </p:txBody>
      </p:sp>
      <p:pic>
        <p:nvPicPr>
          <p:cNvPr id="4" name="Picture 3" descr="A picture containing person, outdoor&#10;&#10;Description automatically generated">
            <a:extLst>
              <a:ext uri="{FF2B5EF4-FFF2-40B4-BE49-F238E27FC236}">
                <a16:creationId xmlns:a16="http://schemas.microsoft.com/office/drawing/2014/main" id="{8C23226A-5F3C-9148-8CD1-106C310EEE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4491" y="1293328"/>
            <a:ext cx="6815413" cy="4957347"/>
          </a:xfrm>
          <a:prstGeom prst="rect">
            <a:avLst/>
          </a:prstGeom>
          <a:effectLst>
            <a:softEdge rad="859780"/>
          </a:effectLst>
        </p:spPr>
      </p:pic>
      <p:sp>
        <p:nvSpPr>
          <p:cNvPr id="5" name="Text Placeholder 11">
            <a:extLst>
              <a:ext uri="{FF2B5EF4-FFF2-40B4-BE49-F238E27FC236}">
                <a16:creationId xmlns:a16="http://schemas.microsoft.com/office/drawing/2014/main" id="{689FF40E-481A-A347-B44B-8D39409D30C4}"/>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spTree>
    <p:extLst>
      <p:ext uri="{BB962C8B-B14F-4D97-AF65-F5344CB8AC3E}">
        <p14:creationId xmlns:p14="http://schemas.microsoft.com/office/powerpoint/2010/main" val="74530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10883" y="-11140"/>
            <a:ext cx="6397458" cy="6397458"/>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416832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5DC7D595-8271-431A-81B1-9CEA5D4B5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72" y="2351439"/>
            <a:ext cx="11927546" cy="3071567"/>
          </a:xfrm>
          <a:prstGeom prst="rect">
            <a:avLst/>
          </a:prstGeom>
        </p:spPr>
      </p:pic>
      <p:sp>
        <p:nvSpPr>
          <p:cNvPr id="8" name="Text Placeholder 7">
            <a:extLst>
              <a:ext uri="{FF2B5EF4-FFF2-40B4-BE49-F238E27FC236}">
                <a16:creationId xmlns:a16="http://schemas.microsoft.com/office/drawing/2014/main" id="{2730CF06-E78F-4340-B5BF-DD24A99F706D}"/>
              </a:ext>
            </a:extLst>
          </p:cNvPr>
          <p:cNvSpPr>
            <a:spLocks noGrp="1"/>
          </p:cNvSpPr>
          <p:nvPr>
            <p:ph type="body" sz="quarter" idx="10"/>
          </p:nvPr>
        </p:nvSpPr>
        <p:spPr/>
        <p:txBody>
          <a:bodyPr>
            <a:normAutofit fontScale="85000" lnSpcReduction="10000"/>
          </a:bodyPr>
          <a:lstStyle/>
          <a:p>
            <a:r>
              <a:rPr lang="en-US" sz="6000" dirty="0">
                <a:solidFill>
                  <a:schemeClr val="bg1"/>
                </a:solidFill>
              </a:rPr>
              <a:t>The Certification Process</a:t>
            </a:r>
            <a:endParaRPr lang="en-US" sz="6000"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11309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ADAB2C9-05BB-EA4C-AAEA-EDCE38B07ED8}"/>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108E79FB-D52E-A44B-ABE2-A995829B2F4F}"/>
              </a:ext>
            </a:extLst>
          </p:cNvPr>
          <p:cNvSpPr txBox="1">
            <a:spLocks/>
          </p:cNvSpPr>
          <p:nvPr/>
        </p:nvSpPr>
        <p:spPr>
          <a:xfrm>
            <a:off x="618522" y="899582"/>
            <a:ext cx="12220229"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Group Management</a:t>
            </a:r>
          </a:p>
        </p:txBody>
      </p:sp>
      <p:sp>
        <p:nvSpPr>
          <p:cNvPr id="6" name="Subtitle 2">
            <a:extLst>
              <a:ext uri="{FF2B5EF4-FFF2-40B4-BE49-F238E27FC236}">
                <a16:creationId xmlns:a16="http://schemas.microsoft.com/office/drawing/2014/main" id="{51AFF022-0E0C-694A-BF5B-39A39D1E38C1}"/>
              </a:ext>
            </a:extLst>
          </p:cNvPr>
          <p:cNvSpPr txBox="1">
            <a:spLocks/>
          </p:cNvSpPr>
          <p:nvPr/>
        </p:nvSpPr>
        <p:spPr>
          <a:xfrm>
            <a:off x="0" y="2669946"/>
            <a:ext cx="12119444" cy="1400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600"/>
              </a:spcAft>
            </a:pPr>
            <a:r>
              <a:rPr lang="en-US" dirty="0"/>
              <a:t>Cover fees for employee/member pursuit of BCSP certifications and designations </a:t>
            </a:r>
          </a:p>
          <a:p>
            <a:pPr algn="ctr">
              <a:spcBef>
                <a:spcPts val="0"/>
              </a:spcBef>
              <a:spcAft>
                <a:spcPts val="600"/>
              </a:spcAft>
            </a:pPr>
            <a:r>
              <a:rPr lang="en-US" dirty="0"/>
              <a:t>Ensure a high standard of safety throughout all levels</a:t>
            </a:r>
          </a:p>
          <a:p>
            <a:pPr marL="0" algn="ctr">
              <a:spcBef>
                <a:spcPts val="0"/>
              </a:spcBef>
              <a:spcAft>
                <a:spcPts val="600"/>
              </a:spcAft>
            </a:pPr>
            <a:r>
              <a:rPr lang="en-US" dirty="0"/>
              <a:t>Company name and website link on BCSP website</a:t>
            </a:r>
          </a:p>
        </p:txBody>
      </p:sp>
      <p:sp>
        <p:nvSpPr>
          <p:cNvPr id="10" name="Rectangle 9">
            <a:extLst>
              <a:ext uri="{FF2B5EF4-FFF2-40B4-BE49-F238E27FC236}">
                <a16:creationId xmlns:a16="http://schemas.microsoft.com/office/drawing/2014/main" id="{B5DE2613-082E-134D-8AEB-8C7033EF972F}"/>
              </a:ext>
            </a:extLst>
          </p:cNvPr>
          <p:cNvSpPr/>
          <p:nvPr/>
        </p:nvSpPr>
        <p:spPr>
          <a:xfrm>
            <a:off x="-14115" y="2049763"/>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INVEST IN SAFETY FOR YOUR WHOLE ORGANIZATION</a:t>
            </a:r>
          </a:p>
        </p:txBody>
      </p:sp>
      <p:sp>
        <p:nvSpPr>
          <p:cNvPr id="13" name="Rectangle 12">
            <a:extLst>
              <a:ext uri="{FF2B5EF4-FFF2-40B4-BE49-F238E27FC236}">
                <a16:creationId xmlns:a16="http://schemas.microsoft.com/office/drawing/2014/main" id="{9ED9681F-D185-4FB6-BA03-078A144008A8}"/>
              </a:ext>
            </a:extLst>
          </p:cNvPr>
          <p:cNvSpPr/>
          <p:nvPr/>
        </p:nvSpPr>
        <p:spPr>
          <a:xfrm>
            <a:off x="0" y="4150694"/>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PROVEN EFFECTIVE</a:t>
            </a:r>
          </a:p>
        </p:txBody>
      </p:sp>
      <p:sp>
        <p:nvSpPr>
          <p:cNvPr id="14" name="Subtitle 2">
            <a:extLst>
              <a:ext uri="{FF2B5EF4-FFF2-40B4-BE49-F238E27FC236}">
                <a16:creationId xmlns:a16="http://schemas.microsoft.com/office/drawing/2014/main" id="{444A043D-C177-4468-B70E-FD66DEB7D5D4}"/>
              </a:ext>
            </a:extLst>
          </p:cNvPr>
          <p:cNvSpPr txBox="1">
            <a:spLocks/>
          </p:cNvSpPr>
          <p:nvPr/>
        </p:nvSpPr>
        <p:spPr>
          <a:xfrm>
            <a:off x="768932" y="4748081"/>
            <a:ext cx="11014365" cy="1400061"/>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700" b="1" dirty="0" err="1"/>
              <a:t>Eldeco</a:t>
            </a:r>
            <a:r>
              <a:rPr lang="en-US" sz="1700" b="1" dirty="0"/>
              <a:t>, Inc</a:t>
            </a:r>
          </a:p>
          <a:p>
            <a:pPr>
              <a:spcBef>
                <a:spcPts val="0"/>
              </a:spcBef>
              <a:spcAft>
                <a:spcPts val="600"/>
              </a:spcAft>
            </a:pPr>
            <a:r>
              <a:rPr lang="en-US" sz="1700" dirty="0"/>
              <a:t>31% reduction in injuries</a:t>
            </a:r>
          </a:p>
          <a:p>
            <a:pPr>
              <a:spcBef>
                <a:spcPts val="0"/>
              </a:spcBef>
              <a:spcAft>
                <a:spcPts val="600"/>
              </a:spcAft>
            </a:pPr>
            <a:r>
              <a:rPr lang="en-US" sz="1700" dirty="0">
                <a:solidFill>
                  <a:srgbClr val="000000"/>
                </a:solidFill>
                <a:cs typeface="Arial" panose="020B0604020202020204" pitchFamily="34" charset="0"/>
              </a:rPr>
              <a:t>50% decrease in overall workers compensation claims costs</a:t>
            </a:r>
          </a:p>
          <a:p>
            <a:pPr marL="0" indent="0">
              <a:spcBef>
                <a:spcPts val="0"/>
              </a:spcBef>
              <a:spcAft>
                <a:spcPts val="600"/>
              </a:spcAft>
              <a:buNone/>
            </a:pPr>
            <a:endParaRPr lang="en-US" sz="1700" b="1" dirty="0"/>
          </a:p>
          <a:p>
            <a:pPr marL="0" indent="0">
              <a:spcBef>
                <a:spcPts val="0"/>
              </a:spcBef>
              <a:spcAft>
                <a:spcPts val="600"/>
              </a:spcAft>
              <a:buNone/>
            </a:pPr>
            <a:endParaRPr lang="en-US" sz="1700" b="1" dirty="0"/>
          </a:p>
          <a:p>
            <a:pPr marL="0" indent="0">
              <a:spcBef>
                <a:spcPts val="0"/>
              </a:spcBef>
              <a:spcAft>
                <a:spcPts val="600"/>
              </a:spcAft>
              <a:buNone/>
            </a:pPr>
            <a:r>
              <a:rPr lang="en-US" sz="1700" b="1" dirty="0"/>
              <a:t>Nicholson Construction</a:t>
            </a:r>
          </a:p>
          <a:p>
            <a:pPr>
              <a:spcBef>
                <a:spcPts val="0"/>
              </a:spcBef>
              <a:spcAft>
                <a:spcPts val="600"/>
              </a:spcAft>
            </a:pPr>
            <a:r>
              <a:rPr lang="en-US" sz="1700" dirty="0"/>
              <a:t>Reduced company’s total recordable rate from 10.27 to 1.66 over 5 years</a:t>
            </a:r>
          </a:p>
          <a:p>
            <a:pPr marL="0" indent="0">
              <a:spcBef>
                <a:spcPts val="0"/>
              </a:spcBef>
              <a:spcAft>
                <a:spcPts val="600"/>
              </a:spcAft>
              <a:buNone/>
            </a:pPr>
            <a:r>
              <a:rPr lang="en-US" sz="1700" b="1" dirty="0"/>
              <a:t>Hensel Phelps</a:t>
            </a:r>
          </a:p>
          <a:p>
            <a:pPr>
              <a:spcBef>
                <a:spcPts val="0"/>
              </a:spcBef>
              <a:spcAft>
                <a:spcPts val="600"/>
              </a:spcAft>
            </a:pPr>
            <a:r>
              <a:rPr lang="en-US" sz="1700" dirty="0"/>
              <a:t>Recordable incident rate ½ the industry average </a:t>
            </a:r>
          </a:p>
        </p:txBody>
      </p:sp>
    </p:spTree>
    <p:extLst>
      <p:ext uri="{BB962C8B-B14F-4D97-AF65-F5344CB8AC3E}">
        <p14:creationId xmlns:p14="http://schemas.microsoft.com/office/powerpoint/2010/main" val="251269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712293"/>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345768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CBBEE4F-B40E-674F-8F5E-0C32970D28FB}"/>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B28FAD6E-B63D-6246-99D7-B580F6E33C57}"/>
              </a:ext>
            </a:extLst>
          </p:cNvPr>
          <p:cNvSpPr txBox="1">
            <a:spLocks/>
          </p:cNvSpPr>
          <p:nvPr/>
        </p:nvSpPr>
        <p:spPr>
          <a:xfrm>
            <a:off x="639766" y="841248"/>
            <a:ext cx="11552234"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t>We Are BCSP: Inspiring </a:t>
            </a:r>
            <a:r>
              <a:rPr lang="en-US" sz="4800"/>
              <a:t>a Safer </a:t>
            </a:r>
            <a:r>
              <a:rPr lang="en-US" sz="4800" dirty="0"/>
              <a:t>World</a:t>
            </a:r>
          </a:p>
        </p:txBody>
      </p:sp>
      <p:pic>
        <p:nvPicPr>
          <p:cNvPr id="6" name="Picture 5">
            <a:extLst>
              <a:ext uri="{FF2B5EF4-FFF2-40B4-BE49-F238E27FC236}">
                <a16:creationId xmlns:a16="http://schemas.microsoft.com/office/drawing/2014/main" id="{7E80C437-CADB-F84E-8BFA-003504764298}"/>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33026"/>
          <a:stretch/>
        </p:blipFill>
        <p:spPr>
          <a:xfrm>
            <a:off x="5356401" y="-4365"/>
            <a:ext cx="6835600" cy="809897"/>
          </a:xfrm>
          <a:prstGeom prst="rect">
            <a:avLst/>
          </a:prstGeom>
          <a:effectLst/>
        </p:spPr>
      </p:pic>
      <p:pic>
        <p:nvPicPr>
          <p:cNvPr id="7" name="Picture 6">
            <a:extLst>
              <a:ext uri="{FF2B5EF4-FFF2-40B4-BE49-F238E27FC236}">
                <a16:creationId xmlns:a16="http://schemas.microsoft.com/office/drawing/2014/main" id="{02C20172-3820-8F4C-8D13-8993CB3A3187}"/>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7684"/>
          <a:stretch/>
        </p:blipFill>
        <p:spPr>
          <a:xfrm>
            <a:off x="253232" y="4650575"/>
            <a:ext cx="9422110" cy="809897"/>
          </a:xfrm>
          <a:prstGeom prst="rect">
            <a:avLst/>
          </a:prstGeom>
          <a:effectLst/>
        </p:spPr>
      </p:pic>
      <p:pic>
        <p:nvPicPr>
          <p:cNvPr id="8" name="Picture 7">
            <a:extLst>
              <a:ext uri="{FF2B5EF4-FFF2-40B4-BE49-F238E27FC236}">
                <a16:creationId xmlns:a16="http://schemas.microsoft.com/office/drawing/2014/main" id="{1EF19669-D318-A947-98AE-D2D9FA59EF68}"/>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25342"/>
          <a:stretch/>
        </p:blipFill>
        <p:spPr>
          <a:xfrm>
            <a:off x="4572173" y="4650574"/>
            <a:ext cx="7619827" cy="809897"/>
          </a:xfrm>
          <a:prstGeom prst="rect">
            <a:avLst/>
          </a:prstGeom>
          <a:effectLst/>
        </p:spPr>
      </p:pic>
      <p:pic>
        <p:nvPicPr>
          <p:cNvPr id="3" name="Online Media 2" title="We Are BCSP: Inspiring a Safer World">
            <a:hlinkClick r:id="" action="ppaction://media"/>
            <a:extLst>
              <a:ext uri="{FF2B5EF4-FFF2-40B4-BE49-F238E27FC236}">
                <a16:creationId xmlns:a16="http://schemas.microsoft.com/office/drawing/2014/main" id="{197210B6-70CF-49B5-ACEA-238C63DDC051}"/>
              </a:ext>
            </a:extLst>
          </p:cNvPr>
          <p:cNvPicPr>
            <a:picLocks noRot="1" noChangeAspect="1"/>
          </p:cNvPicPr>
          <p:nvPr>
            <a:videoFile r:link="rId1"/>
          </p:nvPr>
        </p:nvPicPr>
        <p:blipFill>
          <a:blip r:embed="rId4"/>
          <a:stretch>
            <a:fillRect/>
          </a:stretch>
        </p:blipFill>
        <p:spPr>
          <a:xfrm>
            <a:off x="2273300" y="1697102"/>
            <a:ext cx="7645400" cy="4319650"/>
          </a:xfrm>
          <a:prstGeom prst="rect">
            <a:avLst/>
          </a:prstGeom>
        </p:spPr>
      </p:pic>
    </p:spTree>
    <p:extLst>
      <p:ext uri="{BB962C8B-B14F-4D97-AF65-F5344CB8AC3E}">
        <p14:creationId xmlns:p14="http://schemas.microsoft.com/office/powerpoint/2010/main" val="28142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11004550"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D6E3774-9B88-A044-87B1-80CC3A4EFEBA}"/>
              </a:ext>
            </a:extLst>
          </p:cNvPr>
          <p:cNvSpPr/>
          <p:nvPr/>
        </p:nvSpPr>
        <p:spPr>
          <a:xfrm>
            <a:off x="511934" y="779738"/>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8CB465DB-CE11-7847-AC3C-E273B879519B}"/>
              </a:ext>
            </a:extLst>
          </p:cNvPr>
          <p:cNvSpPr txBox="1">
            <a:spLocks/>
          </p:cNvSpPr>
          <p:nvPr/>
        </p:nvSpPr>
        <p:spPr>
          <a:xfrm>
            <a:off x="639766" y="899582"/>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Overview</a:t>
            </a:r>
          </a:p>
        </p:txBody>
      </p:sp>
      <p:pic>
        <p:nvPicPr>
          <p:cNvPr id="5" name="Picture 4">
            <a:extLst>
              <a:ext uri="{FF2B5EF4-FFF2-40B4-BE49-F238E27FC236}">
                <a16:creationId xmlns:a16="http://schemas.microsoft.com/office/drawing/2014/main" id="{F0AF5A65-75AD-5E48-8E31-0B7CEF661BF8}"/>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pic>
        <p:nvPicPr>
          <p:cNvPr id="9" name="Picture 8" descr="A picture containing text&#10;&#10;Description automatically generated">
            <a:extLst>
              <a:ext uri="{FF2B5EF4-FFF2-40B4-BE49-F238E27FC236}">
                <a16:creationId xmlns:a16="http://schemas.microsoft.com/office/drawing/2014/main" id="{F0E93422-6C3D-9342-84D6-308C05C588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766" y="4913286"/>
            <a:ext cx="2684556" cy="1045132"/>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AB0A39D9-2BDC-0647-BB8F-ED684BDEB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22755" y="4913286"/>
            <a:ext cx="2151743" cy="1045132"/>
          </a:xfrm>
          <a:prstGeom prst="rect">
            <a:avLst/>
          </a:prstGeom>
        </p:spPr>
      </p:pic>
      <p:pic>
        <p:nvPicPr>
          <p:cNvPr id="15" name="Picture 14" descr="A group of people looking at a computer&#10;&#10;Description automatically generated with medium confidence">
            <a:extLst>
              <a:ext uri="{FF2B5EF4-FFF2-40B4-BE49-F238E27FC236}">
                <a16:creationId xmlns:a16="http://schemas.microsoft.com/office/drawing/2014/main" id="{51E255AC-9EB9-0A41-A0C1-63454AB125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36229" y="856144"/>
            <a:ext cx="5355771" cy="5560989"/>
          </a:xfrm>
          <a:prstGeom prst="rect">
            <a:avLst/>
          </a:prstGeom>
          <a:effectLst>
            <a:softEdge rad="673992"/>
          </a:effectLst>
        </p:spPr>
      </p:pic>
      <p:sp>
        <p:nvSpPr>
          <p:cNvPr id="6" name="Content Placeholder 4">
            <a:extLst>
              <a:ext uri="{FF2B5EF4-FFF2-40B4-BE49-F238E27FC236}">
                <a16:creationId xmlns:a16="http://schemas.microsoft.com/office/drawing/2014/main" id="{6AFA6039-3B4B-A94B-A10C-07CE038E777C}"/>
              </a:ext>
            </a:extLst>
          </p:cNvPr>
          <p:cNvSpPr txBox="1">
            <a:spLocks/>
          </p:cNvSpPr>
          <p:nvPr/>
        </p:nvSpPr>
        <p:spPr>
          <a:xfrm>
            <a:off x="838199" y="2065795"/>
            <a:ext cx="695597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25425"/>
            <a:r>
              <a:rPr lang="en-US" sz="2200" b="1" dirty="0">
                <a:latin typeface="Arial" panose="020B0604020202020204" pitchFamily="34" charset="0"/>
                <a:cs typeface="Arial" panose="020B0604020202020204" pitchFamily="34" charset="0"/>
              </a:rPr>
              <a:t>About the Graduate Safety Practitioner</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(GSP</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and Transitional Safety Practitioner (TSP) designations</a:t>
            </a:r>
          </a:p>
          <a:p>
            <a:pPr marL="342900" indent="-225425"/>
            <a:r>
              <a:rPr lang="en-US" sz="2200" b="1" dirty="0">
                <a:latin typeface="Arial" panose="020B0604020202020204" pitchFamily="34" charset="0"/>
                <a:cs typeface="Arial" panose="020B0604020202020204" pitchFamily="34" charset="0"/>
              </a:rPr>
              <a:t>Benefits of BCSP certification</a:t>
            </a:r>
          </a:p>
          <a:p>
            <a:pPr marL="342900" indent="-225425"/>
            <a:r>
              <a:rPr lang="en-US" sz="2200" b="1" dirty="0">
                <a:latin typeface="Arial" panose="020B0604020202020204" pitchFamily="34" charset="0"/>
                <a:cs typeface="Arial" panose="020B0604020202020204" pitchFamily="34" charset="0"/>
              </a:rPr>
              <a:t>GSP/TSP requirements and application process</a:t>
            </a:r>
          </a:p>
          <a:p>
            <a:pPr marL="342900" indent="-225425"/>
            <a:r>
              <a:rPr lang="en-US" sz="2200" b="1" dirty="0">
                <a:latin typeface="Arial" panose="020B0604020202020204" pitchFamily="34" charset="0"/>
                <a:cs typeface="Arial" panose="020B0604020202020204" pitchFamily="34" charset="0"/>
              </a:rPr>
              <a:t>About the Board of Certified Safety Professionals</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(BCSP</a:t>
            </a:r>
            <a:r>
              <a:rPr lang="en-US" sz="2200" b="1" baseline="300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21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7772889" y="161455"/>
            <a:ext cx="4838839" cy="487424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157731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source</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a:effectLst/>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9EFCB5C-414B-D24F-A894-7A4A08ED5EBD}"/>
              </a:ext>
            </a:extLst>
          </p:cNvPr>
          <p:cNvSpPr/>
          <p:nvPr/>
        </p:nvSpPr>
        <p:spPr>
          <a:xfrm>
            <a:off x="511934" y="779738"/>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83B77B17-17FA-C249-AF05-072F688DE790}"/>
              </a:ext>
            </a:extLst>
          </p:cNvPr>
          <p:cNvSpPr txBox="1">
            <a:spLocks/>
          </p:cNvSpPr>
          <p:nvPr/>
        </p:nvSpPr>
        <p:spPr>
          <a:xfrm>
            <a:off x="639766" y="3569056"/>
            <a:ext cx="631257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pPr>
            <a:r>
              <a:rPr lang="en-US" sz="2200" b="1" dirty="0">
                <a:latin typeface="Arial" panose="020B0604020202020204" pitchFamily="34" charset="0"/>
                <a:cs typeface="Arial" panose="020B0604020202020204" pitchFamily="34" charset="0"/>
              </a:rPr>
              <a:t>They are designations available to individuals who complete a program which meets BCSP Qualified Academic Equivalent (QAP) or Qualified Equivalent Program (QEP) standards. </a:t>
            </a:r>
          </a:p>
          <a:p>
            <a:pPr lvl="1">
              <a:spcBef>
                <a:spcPts val="0"/>
              </a:spcBef>
              <a:spcAft>
                <a:spcPts val="1000"/>
              </a:spcAft>
            </a:pPr>
            <a:r>
              <a:rPr lang="en-US" sz="2200" dirty="0">
                <a:latin typeface="Arial" panose="020B0604020202020204" pitchFamily="34" charset="0"/>
                <a:cs typeface="Arial" panose="020B0604020202020204" pitchFamily="34" charset="0"/>
              </a:rPr>
              <a:t>Alternate paths to the CSP</a:t>
            </a:r>
          </a:p>
          <a:p>
            <a:pPr lvl="1">
              <a:spcBef>
                <a:spcPts val="0"/>
              </a:spcBef>
              <a:spcAft>
                <a:spcPts val="1000"/>
              </a:spcAft>
            </a:pPr>
            <a:r>
              <a:rPr lang="en-US" sz="2200" dirty="0">
                <a:latin typeface="Arial" panose="020B0604020202020204" pitchFamily="34" charset="0"/>
                <a:cs typeface="Arial" panose="020B0604020202020204" pitchFamily="34" charset="0"/>
              </a:rPr>
              <a:t>Not a certification</a:t>
            </a:r>
          </a:p>
          <a:p>
            <a:pPr marL="0" indent="0">
              <a:buFont typeface="Arial" panose="020B0604020202020204" pitchFamily="34" charset="0"/>
              <a:buNone/>
            </a:pPr>
            <a:endParaRPr lang="en-US" sz="2200" b="1" dirty="0">
              <a:latin typeface="Arial" panose="020B0604020202020204" pitchFamily="34" charset="0"/>
              <a:cs typeface="Arial" panose="020B0604020202020204" pitchFamily="34" charset="0"/>
            </a:endParaRPr>
          </a:p>
        </p:txBody>
      </p:sp>
      <p:sp>
        <p:nvSpPr>
          <p:cNvPr id="3" name="Text Placeholder 11">
            <a:extLst>
              <a:ext uri="{FF2B5EF4-FFF2-40B4-BE49-F238E27FC236}">
                <a16:creationId xmlns:a16="http://schemas.microsoft.com/office/drawing/2014/main" id="{30176506-6626-EE4A-8FFC-AB0C3A45A3FE}"/>
              </a:ext>
            </a:extLst>
          </p:cNvPr>
          <p:cNvSpPr txBox="1">
            <a:spLocks/>
          </p:cNvSpPr>
          <p:nvPr/>
        </p:nvSpPr>
        <p:spPr>
          <a:xfrm>
            <a:off x="639766" y="899582"/>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Are the </a:t>
            </a:r>
            <a:br>
              <a:rPr lang="en-US" dirty="0"/>
            </a:br>
            <a:r>
              <a:rPr lang="en-US" dirty="0"/>
              <a:t>GSP/TSP Designations?</a:t>
            </a:r>
          </a:p>
        </p:txBody>
      </p:sp>
      <p:sp>
        <p:nvSpPr>
          <p:cNvPr id="9" name="Freeform 8">
            <a:extLst>
              <a:ext uri="{FF2B5EF4-FFF2-40B4-BE49-F238E27FC236}">
                <a16:creationId xmlns:a16="http://schemas.microsoft.com/office/drawing/2014/main" id="{36288622-CA77-1C4A-B7AC-B82D22EECC50}"/>
              </a:ext>
            </a:extLst>
          </p:cNvPr>
          <p:cNvSpPr>
            <a:spLocks noChangeAspect="1"/>
          </p:cNvSpPr>
          <p:nvPr/>
        </p:nvSpPr>
        <p:spPr>
          <a:xfrm>
            <a:off x="6096000" y="0"/>
            <a:ext cx="6096001" cy="6279776"/>
          </a:xfrm>
          <a:custGeom>
            <a:avLst/>
            <a:gdLst>
              <a:gd name="connsiteX0" fmla="*/ 1801504 w 6086901"/>
              <a:gd name="connsiteY0" fmla="*/ 13648 h 6318914"/>
              <a:gd name="connsiteX1" fmla="*/ 0 w 6086901"/>
              <a:gd name="connsiteY1" fmla="*/ 6318914 h 6318914"/>
              <a:gd name="connsiteX2" fmla="*/ 6086901 w 6086901"/>
              <a:gd name="connsiteY2" fmla="*/ 6305266 h 6318914"/>
              <a:gd name="connsiteX3" fmla="*/ 6086901 w 6086901"/>
              <a:gd name="connsiteY3" fmla="*/ 0 h 6318914"/>
              <a:gd name="connsiteX4" fmla="*/ 1801504 w 6086901"/>
              <a:gd name="connsiteY4" fmla="*/ 13648 h 6318914"/>
              <a:gd name="connsiteX0" fmla="*/ 1801504 w 6223379"/>
              <a:gd name="connsiteY0" fmla="*/ 13648 h 6318914"/>
              <a:gd name="connsiteX1" fmla="*/ 0 w 6223379"/>
              <a:gd name="connsiteY1" fmla="*/ 6318914 h 6318914"/>
              <a:gd name="connsiteX2" fmla="*/ 6086901 w 6223379"/>
              <a:gd name="connsiteY2" fmla="*/ 6305266 h 6318914"/>
              <a:gd name="connsiteX3" fmla="*/ 6223379 w 6223379"/>
              <a:gd name="connsiteY3" fmla="*/ 0 h 6318914"/>
              <a:gd name="connsiteX4" fmla="*/ 1801504 w 6223379"/>
              <a:gd name="connsiteY4" fmla="*/ 13648 h 6318914"/>
              <a:gd name="connsiteX0" fmla="*/ 1801504 w 6223379"/>
              <a:gd name="connsiteY0" fmla="*/ 13648 h 6318914"/>
              <a:gd name="connsiteX1" fmla="*/ 0 w 6223379"/>
              <a:gd name="connsiteY1" fmla="*/ 6318914 h 6318914"/>
              <a:gd name="connsiteX2" fmla="*/ 6223379 w 6223379"/>
              <a:gd name="connsiteY2" fmla="*/ 6318914 h 6318914"/>
              <a:gd name="connsiteX3" fmla="*/ 6223379 w 6223379"/>
              <a:gd name="connsiteY3" fmla="*/ 0 h 6318914"/>
              <a:gd name="connsiteX4" fmla="*/ 1801504 w 6223379"/>
              <a:gd name="connsiteY4" fmla="*/ 13648 h 6318914"/>
              <a:gd name="connsiteX0" fmla="*/ 2643211 w 6223379"/>
              <a:gd name="connsiteY0" fmla="*/ 27316 h 6318914"/>
              <a:gd name="connsiteX1" fmla="*/ 0 w 6223379"/>
              <a:gd name="connsiteY1" fmla="*/ 6318914 h 6318914"/>
              <a:gd name="connsiteX2" fmla="*/ 6223379 w 6223379"/>
              <a:gd name="connsiteY2" fmla="*/ 6318914 h 6318914"/>
              <a:gd name="connsiteX3" fmla="*/ 6223379 w 6223379"/>
              <a:gd name="connsiteY3" fmla="*/ 0 h 6318914"/>
              <a:gd name="connsiteX4" fmla="*/ 2643211 w 6223379"/>
              <a:gd name="connsiteY4" fmla="*/ 27316 h 6318914"/>
              <a:gd name="connsiteX0" fmla="*/ 2711375 w 6223379"/>
              <a:gd name="connsiteY0" fmla="*/ 382 h 6318914"/>
              <a:gd name="connsiteX1" fmla="*/ 0 w 6223379"/>
              <a:gd name="connsiteY1" fmla="*/ 6318914 h 6318914"/>
              <a:gd name="connsiteX2" fmla="*/ 6223379 w 6223379"/>
              <a:gd name="connsiteY2" fmla="*/ 6318914 h 6318914"/>
              <a:gd name="connsiteX3" fmla="*/ 6223379 w 6223379"/>
              <a:gd name="connsiteY3" fmla="*/ 0 h 6318914"/>
              <a:gd name="connsiteX4" fmla="*/ 2711375 w 6223379"/>
              <a:gd name="connsiteY4" fmla="*/ 382 h 631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6318914">
                <a:moveTo>
                  <a:pt x="2711375" y="382"/>
                </a:moveTo>
                <a:lnTo>
                  <a:pt x="0" y="6318914"/>
                </a:lnTo>
                <a:lnTo>
                  <a:pt x="6223379" y="6318914"/>
                </a:lnTo>
                <a:lnTo>
                  <a:pt x="6223379" y="0"/>
                </a:lnTo>
                <a:lnTo>
                  <a:pt x="2711375" y="382"/>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0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BA592-A0E2-48E1-A6CB-3EAA1BD557E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2805880" y="492733"/>
            <a:ext cx="9386120" cy="812800"/>
          </a:xfrm>
          <a:prstGeom prst="rect">
            <a:avLst/>
          </a:prstGeom>
          <a:effectLst/>
        </p:spPr>
      </p:pic>
      <p:pic>
        <p:nvPicPr>
          <p:cNvPr id="4" name="Picture 3" descr="A picture containing person, hand, serving, air&#10;&#10;Description automatically generated">
            <a:extLst>
              <a:ext uri="{FF2B5EF4-FFF2-40B4-BE49-F238E27FC236}">
                <a16:creationId xmlns:a16="http://schemas.microsoft.com/office/drawing/2014/main" id="{B441CBB8-802D-47CD-94CA-AA726BD966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24810" y="-157571"/>
            <a:ext cx="7119995" cy="6438772"/>
          </a:xfrm>
          <a:prstGeom prst="rect">
            <a:avLst/>
          </a:prstGeom>
          <a:effectLst/>
        </p:spPr>
      </p:pic>
      <p:pic>
        <p:nvPicPr>
          <p:cNvPr id="5" name="Content Placeholder 18" descr="A person holding a banana&#10;&#10;Description automatically generated">
            <a:extLst>
              <a:ext uri="{FF2B5EF4-FFF2-40B4-BE49-F238E27FC236}">
                <a16:creationId xmlns:a16="http://schemas.microsoft.com/office/drawing/2014/main" id="{04791A31-1A04-497A-894E-1E7615EA11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7" name="Rectangle 6">
            <a:extLst>
              <a:ext uri="{FF2B5EF4-FFF2-40B4-BE49-F238E27FC236}">
                <a16:creationId xmlns:a16="http://schemas.microsoft.com/office/drawing/2014/main" id="{1BA7D439-AE57-4FF3-AFB3-C28170E3E3CD}"/>
              </a:ext>
            </a:extLst>
          </p:cNvPr>
          <p:cNvSpPr/>
          <p:nvPr/>
        </p:nvSpPr>
        <p:spPr>
          <a:xfrm>
            <a:off x="502121" y="1842153"/>
            <a:ext cx="7239799" cy="4288353"/>
          </a:xfrm>
          <a:prstGeom prst="rect">
            <a:avLst/>
          </a:prstGeom>
        </p:spPr>
        <p:txBody>
          <a:bodyPr wrap="square">
            <a:spAutoFit/>
          </a:bodyPr>
          <a:lstStyle/>
          <a:p>
            <a:pPr marL="292608" lvl="0" indent="-292608" defTabSz="457200">
              <a:spcBef>
                <a:spcPts val="0"/>
              </a:spcBef>
              <a:spcAft>
                <a:spcPts val="600"/>
              </a:spcAft>
              <a:buFont typeface="Arial" panose="020B0604020202020204" pitchFamily="34" charset="0"/>
              <a:buChar char="•"/>
              <a:defRPr/>
            </a:pPr>
            <a:r>
              <a:rPr lang="en-US" sz="2000" b="1" dirty="0">
                <a:solidFill>
                  <a:prstClr val="black"/>
                </a:solidFill>
                <a:latin typeface="Arial" panose="020B0604020202020204" pitchFamily="34" charset="0"/>
              </a:rPr>
              <a:t>Designation</a:t>
            </a:r>
          </a:p>
          <a:p>
            <a:pPr marL="292608" lvl="0" indent="-292608" defTabSz="457200">
              <a:spcBef>
                <a:spcPts val="0"/>
              </a:spcBef>
              <a:spcAft>
                <a:spcPts val="600"/>
              </a:spcAft>
              <a:buFont typeface="Arial" panose="020B0604020202020204" pitchFamily="34" charset="0"/>
              <a:buChar char="•"/>
              <a:defRPr/>
            </a:pPr>
            <a:r>
              <a:rPr lang="en-US" sz="2000" b="1" dirty="0">
                <a:solidFill>
                  <a:prstClr val="black"/>
                </a:solidFill>
                <a:latin typeface="Arial" panose="020B0604020202020204" pitchFamily="34" charset="0"/>
              </a:rPr>
              <a:t>Available to graduates of Qualified </a:t>
            </a:r>
            <a:br>
              <a:rPr lang="en-US" sz="2000" b="1" dirty="0">
                <a:solidFill>
                  <a:prstClr val="black"/>
                </a:solidFill>
                <a:latin typeface="Arial" panose="020B0604020202020204" pitchFamily="34" charset="0"/>
              </a:rPr>
            </a:br>
            <a:r>
              <a:rPr lang="en-US" sz="2000" b="1" dirty="0">
                <a:solidFill>
                  <a:prstClr val="black"/>
                </a:solidFill>
                <a:latin typeface="Arial" panose="020B0604020202020204" pitchFamily="34" charset="0"/>
              </a:rPr>
              <a:t>Academic Programs (QAPs)</a:t>
            </a:r>
          </a:p>
          <a:p>
            <a:pPr marL="292608" lvl="0" indent="-292608" defTabSz="457200">
              <a:spcBef>
                <a:spcPts val="0"/>
              </a:spcBef>
              <a:spcAft>
                <a:spcPts val="600"/>
              </a:spcAft>
              <a:buFont typeface="Arial" panose="020B0604020202020204" pitchFamily="34" charset="0"/>
              <a:buChar char="•"/>
              <a:defRPr/>
            </a:pPr>
            <a:r>
              <a:rPr kumimoji="0" lang="en-US" sz="2000" b="1" u="none" strike="noStrike" kern="1200" cap="none" spc="0" normalizeH="0" baseline="0" noProof="0" dirty="0">
                <a:ln>
                  <a:noFill/>
                </a:ln>
                <a:solidFill>
                  <a:prstClr val="black"/>
                </a:solidFill>
                <a:effectLst/>
                <a:uLnTx/>
                <a:uFillTx/>
                <a:latin typeface="Arial" panose="020B0604020202020204" pitchFamily="34" charset="0"/>
              </a:rPr>
              <a:t>Benefits: </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You meet the CSP eligibility requirement of holding a BCSP </a:t>
            </a:r>
            <a:b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b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qualified credential, waiving the ASP and its exam</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Recognition for being on a path toward the CSP certification</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Recognition for being on a path toward the STS and STSC certifications</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Recognition for the level of preparation for professional safety practice</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A GSP digital wall certificate</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GSPs’ names and digital badges appear on the BCSP Credential </a:t>
            </a:r>
            <a:b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b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Holder Directory</a:t>
            </a:r>
          </a:p>
          <a:p>
            <a:pPr marL="576072" lvl="1" indent="-228600">
              <a:lnSpc>
                <a:spcPct val="90000"/>
              </a:lnSpc>
              <a:spcBef>
                <a:spcPts val="500"/>
              </a:spcBef>
              <a:buFont typeface="Wingdings" panose="05000000000000000000" pitchFamily="2" charset="2"/>
              <a:buChar char="ü"/>
              <a:defRPr/>
            </a:pPr>
            <a:r>
              <a:rPr kumimoji="0" lang="en-US" sz="1500" b="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rPr>
              <a:t>Use of the BCSP Career Center (JOBS.BCSP.ORG) to post a resume and view career opportunities</a:t>
            </a:r>
          </a:p>
        </p:txBody>
      </p:sp>
      <p:pic>
        <p:nvPicPr>
          <p:cNvPr id="8" name="Content Placeholder 2">
            <a:extLst>
              <a:ext uri="{FF2B5EF4-FFF2-40B4-BE49-F238E27FC236}">
                <a16:creationId xmlns:a16="http://schemas.microsoft.com/office/drawing/2014/main" id="{A3562E2B-B812-474A-91E1-585B88F2A3A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75868" y="448352"/>
            <a:ext cx="2691547" cy="1044261"/>
          </a:xfrm>
          <a:prstGeom prst="rect">
            <a:avLst/>
          </a:prstGeom>
        </p:spPr>
      </p:pic>
      <p:sp>
        <p:nvSpPr>
          <p:cNvPr id="6" name="Title 1">
            <a:extLst>
              <a:ext uri="{FF2B5EF4-FFF2-40B4-BE49-F238E27FC236}">
                <a16:creationId xmlns:a16="http://schemas.microsoft.com/office/drawing/2014/main" id="{8AE94F96-E414-4081-B77F-FF61366B53F5}"/>
              </a:ext>
            </a:extLst>
          </p:cNvPr>
          <p:cNvSpPr txBox="1">
            <a:spLocks/>
          </p:cNvSpPr>
          <p:nvPr/>
        </p:nvSpPr>
        <p:spPr>
          <a:xfrm>
            <a:off x="1289912" y="1363114"/>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rgbClr val="92D050"/>
                </a:solidFill>
              </a:rPr>
              <a:t>Graduate Safety Practitioner</a:t>
            </a:r>
          </a:p>
        </p:txBody>
      </p:sp>
    </p:spTree>
    <p:extLst>
      <p:ext uri="{BB962C8B-B14F-4D97-AF65-F5344CB8AC3E}">
        <p14:creationId xmlns:p14="http://schemas.microsoft.com/office/powerpoint/2010/main" val="211688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3653F7-1D1C-431E-B066-2D7AD2BF7E86}"/>
              </a:ext>
            </a:extLst>
          </p:cNvPr>
          <p:cNvSpPr/>
          <p:nvPr/>
        </p:nvSpPr>
        <p:spPr>
          <a:xfrm>
            <a:off x="0" y="4685703"/>
            <a:ext cx="9315453" cy="1471369"/>
          </a:xfrm>
          <a:prstGeom prst="rect">
            <a:avLst/>
          </a:prstGeom>
          <a:gradFill>
            <a:gsLst>
              <a:gs pos="80000">
                <a:schemeClr val="accent1">
                  <a:lumMod val="0"/>
                  <a:lumOff val="100000"/>
                  <a:alpha val="2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posing for a photo&#10;&#10;Description automatically generated with medium confidence">
            <a:extLst>
              <a:ext uri="{FF2B5EF4-FFF2-40B4-BE49-F238E27FC236}">
                <a16:creationId xmlns:a16="http://schemas.microsoft.com/office/drawing/2014/main" id="{1C6313AD-13B7-314D-A5E3-9242432604D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4546"/>
          <a:stretch/>
        </p:blipFill>
        <p:spPr>
          <a:xfrm>
            <a:off x="6213904" y="668866"/>
            <a:ext cx="6875563" cy="5858158"/>
          </a:xfrm>
          <a:prstGeom prst="rect">
            <a:avLst/>
          </a:prstGeom>
          <a:effectLst>
            <a:softEdge rad="1270000"/>
          </a:effectLst>
        </p:spPr>
      </p:pic>
      <p:sp>
        <p:nvSpPr>
          <p:cNvPr id="2" name="Text Placeholder 1">
            <a:extLst>
              <a:ext uri="{FF2B5EF4-FFF2-40B4-BE49-F238E27FC236}">
                <a16:creationId xmlns:a16="http://schemas.microsoft.com/office/drawing/2014/main" id="{30FCC222-4A34-4C31-B979-799DCA45418E}"/>
              </a:ext>
            </a:extLst>
          </p:cNvPr>
          <p:cNvSpPr>
            <a:spLocks noGrp="1"/>
          </p:cNvSpPr>
          <p:nvPr>
            <p:ph type="body" sz="quarter" idx="10"/>
          </p:nvPr>
        </p:nvSpPr>
        <p:spPr/>
        <p:txBody>
          <a:bodyPr/>
          <a:lstStyle/>
          <a:p>
            <a:r>
              <a:rPr lang="en-US" sz="6000" dirty="0">
                <a:solidFill>
                  <a:schemeClr val="tx1"/>
                </a:solidFill>
              </a:rPr>
              <a:t>Qualified Academic </a:t>
            </a:r>
            <a:br>
              <a:rPr lang="en-US" sz="6000" dirty="0">
                <a:solidFill>
                  <a:schemeClr val="tx1"/>
                </a:solidFill>
              </a:rPr>
            </a:br>
            <a:r>
              <a:rPr lang="en-US" sz="6000" dirty="0">
                <a:solidFill>
                  <a:schemeClr val="tx1"/>
                </a:solidFill>
              </a:rPr>
              <a:t>Programs (QAP)</a:t>
            </a:r>
            <a:endParaRPr lang="en-US" sz="6000" dirty="0">
              <a:solidFill>
                <a:schemeClr val="tx1"/>
              </a:solidFill>
              <a:effectLst>
                <a:outerShdw blurRad="38100" dist="38100" dir="2700000" algn="tl">
                  <a:srgbClr val="000000">
                    <a:alpha val="43137"/>
                  </a:srgbClr>
                </a:outerShdw>
              </a:effectLst>
            </a:endParaRPr>
          </a:p>
          <a:p>
            <a:endParaRPr lang="en-US" dirty="0"/>
          </a:p>
        </p:txBody>
      </p:sp>
      <p:pic>
        <p:nvPicPr>
          <p:cNvPr id="5" name="Content Placeholder 18" descr="A person holding a banana&#10;&#10;Description automatically generated">
            <a:extLst>
              <a:ext uri="{FF2B5EF4-FFF2-40B4-BE49-F238E27FC236}">
                <a16:creationId xmlns:a16="http://schemas.microsoft.com/office/drawing/2014/main" id="{97B3AD44-FBF7-47F9-9486-27DB32D527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7" name="Rectangle 6">
            <a:extLst>
              <a:ext uri="{FF2B5EF4-FFF2-40B4-BE49-F238E27FC236}">
                <a16:creationId xmlns:a16="http://schemas.microsoft.com/office/drawing/2014/main" id="{93A3093F-D72B-456D-9098-0D224A3DEC34}"/>
              </a:ext>
            </a:extLst>
          </p:cNvPr>
          <p:cNvSpPr/>
          <p:nvPr/>
        </p:nvSpPr>
        <p:spPr>
          <a:xfrm>
            <a:off x="749429" y="4882228"/>
            <a:ext cx="6413371" cy="1015663"/>
          </a:xfrm>
          <a:prstGeom prst="rect">
            <a:avLst/>
          </a:prstGeom>
        </p:spPr>
        <p:txBody>
          <a:bodyPr wrap="square">
            <a:spAutoFit/>
          </a:bodyPr>
          <a:lstStyle/>
          <a:p>
            <a:pPr lvl="0" defTabSz="457200">
              <a:defRPr/>
            </a:pPr>
            <a:r>
              <a:rPr lang="en-US" sz="2000" b="1" dirty="0">
                <a:latin typeface="Arial" panose="020B0604020202020204" pitchFamily="34" charset="0"/>
              </a:rPr>
              <a:t>The GSP Designation recognizes a graduate’s level of preparation for professional safety practice and sets them on the path toward CSP Certification</a:t>
            </a:r>
          </a:p>
        </p:txBody>
      </p:sp>
      <p:sp>
        <p:nvSpPr>
          <p:cNvPr id="8" name="Rectangle 7">
            <a:extLst>
              <a:ext uri="{FF2B5EF4-FFF2-40B4-BE49-F238E27FC236}">
                <a16:creationId xmlns:a16="http://schemas.microsoft.com/office/drawing/2014/main" id="{E411DB00-20CE-4B14-BE27-8F4598744B73}"/>
              </a:ext>
            </a:extLst>
          </p:cNvPr>
          <p:cNvSpPr/>
          <p:nvPr/>
        </p:nvSpPr>
        <p:spPr>
          <a:xfrm>
            <a:off x="749428" y="2678153"/>
            <a:ext cx="8616740" cy="1938992"/>
          </a:xfrm>
          <a:prstGeom prst="rect">
            <a:avLst/>
          </a:prstGeom>
        </p:spPr>
        <p:txBody>
          <a:bodyPr wrap="square">
            <a:spAutoFit/>
          </a:bodyPr>
          <a:lstStyle/>
          <a:p>
            <a:pPr marL="292100" indent="-292100">
              <a:spcAft>
                <a:spcPts val="600"/>
              </a:spcAft>
              <a:buFont typeface="Arial" panose="020B0604020202020204" pitchFamily="34" charset="0"/>
              <a:buChar char="•"/>
            </a:pPr>
            <a:r>
              <a:rPr lang="en-US" sz="2200" b="1" dirty="0">
                <a:latin typeface="Arial" panose="020B0604020202020204" pitchFamily="34" charset="0"/>
              </a:rPr>
              <a:t>Programs are reviewed throughout the year </a:t>
            </a:r>
            <a:br>
              <a:rPr lang="en-US" sz="2200" b="1" dirty="0">
                <a:latin typeface="Arial" panose="020B0604020202020204" pitchFamily="34" charset="0"/>
              </a:rPr>
            </a:br>
            <a:r>
              <a:rPr lang="en-US" sz="2200" b="1" dirty="0">
                <a:latin typeface="Arial" panose="020B0604020202020204" pitchFamily="34" charset="0"/>
              </a:rPr>
              <a:t>and are posted to the QAP list every quarter</a:t>
            </a:r>
          </a:p>
          <a:p>
            <a:pPr marL="292100" indent="-292100">
              <a:spcAft>
                <a:spcPts val="600"/>
              </a:spcAft>
              <a:buFont typeface="Arial" panose="020B0604020202020204" pitchFamily="34" charset="0"/>
              <a:buChar char="•"/>
            </a:pPr>
            <a:r>
              <a:rPr lang="en-US" sz="2200" b="1" dirty="0">
                <a:latin typeface="Arial" panose="020B0604020202020204" pitchFamily="34" charset="0"/>
              </a:rPr>
              <a:t>Curriculum mapping to ASP blueprint</a:t>
            </a:r>
          </a:p>
          <a:p>
            <a:pPr marL="292100" indent="-292100">
              <a:spcAft>
                <a:spcPts val="600"/>
              </a:spcAft>
              <a:buFont typeface="Arial" panose="020B0604020202020204" pitchFamily="34" charset="0"/>
              <a:buChar char="•"/>
            </a:pPr>
            <a:r>
              <a:rPr lang="en-US" sz="2200" b="1" dirty="0">
                <a:latin typeface="Arial" panose="020B0604020202020204" pitchFamily="34" charset="0"/>
              </a:rPr>
              <a:t>QAP graduates qualify for the Graduate </a:t>
            </a:r>
            <a:br>
              <a:rPr lang="en-US" sz="2200" b="1" dirty="0">
                <a:latin typeface="Arial" panose="020B0604020202020204" pitchFamily="34" charset="0"/>
              </a:rPr>
            </a:br>
            <a:r>
              <a:rPr lang="en-US" sz="2200" b="1" dirty="0">
                <a:latin typeface="Arial" panose="020B0604020202020204" pitchFamily="34" charset="0"/>
              </a:rPr>
              <a:t>Safety Practitioner (GSP) designation</a:t>
            </a:r>
          </a:p>
        </p:txBody>
      </p:sp>
      <p:sp>
        <p:nvSpPr>
          <p:cNvPr id="9" name="TextBox 8">
            <a:extLst>
              <a:ext uri="{FF2B5EF4-FFF2-40B4-BE49-F238E27FC236}">
                <a16:creationId xmlns:a16="http://schemas.microsoft.com/office/drawing/2014/main" id="{1CF5ED49-7A44-4378-88B3-B7CC6A1E82AE}"/>
              </a:ext>
            </a:extLst>
          </p:cNvPr>
          <p:cNvSpPr txBox="1"/>
          <p:nvPr/>
        </p:nvSpPr>
        <p:spPr>
          <a:xfrm>
            <a:off x="4286482" y="5910578"/>
            <a:ext cx="7765364" cy="535531"/>
          </a:xfrm>
          <a:prstGeom prst="rect">
            <a:avLst/>
          </a:prstGeom>
          <a:noFill/>
        </p:spPr>
        <p:txBody>
          <a:bodyPr wrap="square" rtlCol="0">
            <a:spAutoFit/>
          </a:bodyPr>
          <a:lstStyle/>
          <a:p>
            <a:pPr lvl="0" algn="r" defTabSz="457200">
              <a:lnSpc>
                <a:spcPct val="120000"/>
              </a:lnSpc>
              <a:spcBef>
                <a:spcPts val="24"/>
              </a:spcBef>
              <a:defRPr/>
            </a:pPr>
            <a:r>
              <a:rPr lang="en-US" sz="1400" b="1" dirty="0">
                <a:solidFill>
                  <a:prstClr val="black"/>
                </a:solidFill>
                <a:latin typeface="Arial Narrow" panose="020B0604020202020204" pitchFamily="34" charset="0"/>
              </a:rPr>
              <a:t>*For a current list of QAPs please visit </a:t>
            </a:r>
            <a:r>
              <a:rPr lang="en-US" sz="1400" b="1" dirty="0">
                <a:solidFill>
                  <a:prstClr val="black"/>
                </a:solidFill>
                <a:latin typeface="Arial Narrow" panose="020B0604020202020204" pitchFamily="34" charset="0"/>
                <a:hlinkClick r:id="rId5"/>
              </a:rPr>
              <a:t>BCSP.ORG/GSP</a:t>
            </a:r>
            <a:endParaRPr lang="en-US" sz="1400" b="1" dirty="0">
              <a:solidFill>
                <a:prstClr val="black"/>
              </a:solidFill>
              <a:latin typeface="Arial Narrow" panose="020B0604020202020204" pitchFamily="34" charset="0"/>
            </a:endParaRPr>
          </a:p>
          <a:p>
            <a:endParaRPr lang="en-US" sz="1200" dirty="0"/>
          </a:p>
        </p:txBody>
      </p:sp>
    </p:spTree>
    <p:extLst>
      <p:ext uri="{BB962C8B-B14F-4D97-AF65-F5344CB8AC3E}">
        <p14:creationId xmlns:p14="http://schemas.microsoft.com/office/powerpoint/2010/main" val="311617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A8CD7AA5-69E8-1A4A-8DDD-8E37120CB68C}"/>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29" name="Content Placeholder 4">
            <a:extLst>
              <a:ext uri="{FF2B5EF4-FFF2-40B4-BE49-F238E27FC236}">
                <a16:creationId xmlns:a16="http://schemas.microsoft.com/office/drawing/2014/main" id="{1188D2A5-F20E-AD4D-8DD2-AB124F6CA041}"/>
              </a:ext>
            </a:extLst>
          </p:cNvPr>
          <p:cNvSpPr txBox="1">
            <a:spLocks/>
          </p:cNvSpPr>
          <p:nvPr/>
        </p:nvSpPr>
        <p:spPr>
          <a:xfrm>
            <a:off x="639766" y="2065795"/>
            <a:ext cx="486591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defTabSz="457200">
              <a:spcBef>
                <a:spcPts val="0"/>
              </a:spcBef>
              <a:spcAft>
                <a:spcPts val="1000"/>
              </a:spcAft>
              <a:defRPr/>
            </a:pPr>
            <a:r>
              <a:rPr lang="en-US" sz="2200" b="1" dirty="0">
                <a:solidFill>
                  <a:prstClr val="black"/>
                </a:solidFill>
                <a:latin typeface="Arial" panose="020B0604020202020204" pitchFamily="34" charset="0"/>
                <a:cs typeface="Arial" panose="020B0604020202020204" pitchFamily="34" charset="0"/>
              </a:rPr>
              <a:t>Apply online at </a:t>
            </a:r>
            <a:r>
              <a:rPr lang="en-US" sz="2200" b="1" dirty="0">
                <a:latin typeface="Arial" panose="020B0604020202020204" pitchFamily="34" charset="0"/>
                <a:cs typeface="Arial" panose="020B0604020202020204" pitchFamily="34" charset="0"/>
              </a:rPr>
              <a:t>BCSP.ORG</a:t>
            </a:r>
          </a:p>
          <a:p>
            <a:pPr lvl="1" defTabSz="457200">
              <a:spcAft>
                <a:spcPts val="2200"/>
              </a:spcAft>
              <a:buFont typeface="Wingdings" pitchFamily="2" charset="2"/>
              <a:buChar char="ü"/>
              <a:defRPr/>
            </a:pPr>
            <a:r>
              <a:rPr lang="en-US" dirty="0">
                <a:solidFill>
                  <a:prstClr val="black"/>
                </a:solidFill>
              </a:rPr>
              <a:t>Upload a conferred transcript</a:t>
            </a:r>
          </a:p>
          <a:p>
            <a:pPr lvl="0" defTabSz="457200">
              <a:spcBef>
                <a:spcPts val="0"/>
              </a:spcBef>
              <a:spcAft>
                <a:spcPts val="2200"/>
              </a:spcAft>
              <a:defRPr/>
            </a:pPr>
            <a:r>
              <a:rPr lang="en-US" sz="2200" b="1" dirty="0">
                <a:solidFill>
                  <a:prstClr val="black"/>
                </a:solidFill>
                <a:latin typeface="Arial" panose="020B0604020202020204" pitchFamily="34" charset="0"/>
                <a:cs typeface="Arial" panose="020B0604020202020204" pitchFamily="34" charset="0"/>
              </a:rPr>
              <a:t>QAP graduates must apply within one (1) year of graduation.*</a:t>
            </a:r>
          </a:p>
          <a:p>
            <a:pPr lvl="0" defTabSz="457200">
              <a:spcBef>
                <a:spcPts val="0"/>
              </a:spcBef>
              <a:spcAft>
                <a:spcPts val="2200"/>
              </a:spcAft>
              <a:defRPr/>
            </a:pPr>
            <a:r>
              <a:rPr lang="en-US" sz="2200" b="1" dirty="0">
                <a:solidFill>
                  <a:prstClr val="black"/>
                </a:solidFill>
                <a:latin typeface="Arial" panose="020B0604020202020204" pitchFamily="34" charset="0"/>
                <a:cs typeface="Arial" panose="020B0604020202020204" pitchFamily="34" charset="0"/>
              </a:rPr>
              <a:t>GSPs must sit for and pass the CSP examination within six (6) years of the date the GSP is awarded.</a:t>
            </a:r>
          </a:p>
          <a:p>
            <a:pPr marL="0" indent="0">
              <a:buFont typeface="Arial" panose="020B0604020202020204" pitchFamily="34" charset="0"/>
              <a:buNone/>
            </a:pPr>
            <a:endParaRPr lang="en-US" sz="22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300C0EB-8BD0-3543-89C0-52CF55A5F5FB}"/>
              </a:ext>
            </a:extLst>
          </p:cNvPr>
          <p:cNvSpPr txBox="1"/>
          <p:nvPr/>
        </p:nvSpPr>
        <p:spPr>
          <a:xfrm>
            <a:off x="199572" y="5922436"/>
            <a:ext cx="6471137"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*Must apply within the program’s “Applicable Dates” as noted on the QAP List</a:t>
            </a:r>
          </a:p>
        </p:txBody>
      </p:sp>
      <p:pic>
        <p:nvPicPr>
          <p:cNvPr id="32" name="Picture 31" descr="A person using a computer&#10;&#10;Description automatically generated with medium confidence">
            <a:extLst>
              <a:ext uri="{FF2B5EF4-FFF2-40B4-BE49-F238E27FC236}">
                <a16:creationId xmlns:a16="http://schemas.microsoft.com/office/drawing/2014/main" id="{4B34F5B6-232E-0A45-A8BD-D71EAF102D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73484" y="1710515"/>
            <a:ext cx="6534223" cy="4524548"/>
          </a:xfrm>
          <a:prstGeom prst="rect">
            <a:avLst/>
          </a:prstGeom>
          <a:effectLst>
            <a:softEdge rad="508892"/>
          </a:effectLst>
        </p:spPr>
      </p:pic>
      <p:sp>
        <p:nvSpPr>
          <p:cNvPr id="24" name="Text Placeholder 11">
            <a:extLst>
              <a:ext uri="{FF2B5EF4-FFF2-40B4-BE49-F238E27FC236}">
                <a16:creationId xmlns:a16="http://schemas.microsoft.com/office/drawing/2014/main" id="{B1E15EC0-2501-7346-99DC-2F78EACECCFF}"/>
              </a:ext>
            </a:extLst>
          </p:cNvPr>
          <p:cNvSpPr txBox="1">
            <a:spLocks/>
          </p:cNvSpPr>
          <p:nvPr/>
        </p:nvSpPr>
        <p:spPr>
          <a:xfrm>
            <a:off x="639766" y="899582"/>
            <a:ext cx="1037657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Online: BCSP.ORG</a:t>
            </a:r>
          </a:p>
        </p:txBody>
      </p:sp>
      <p:pic>
        <p:nvPicPr>
          <p:cNvPr id="33" name="Picture 32" descr="A picture containing text&#10;&#10;Description automatically generated">
            <a:extLst>
              <a:ext uri="{FF2B5EF4-FFF2-40B4-BE49-F238E27FC236}">
                <a16:creationId xmlns:a16="http://schemas.microsoft.com/office/drawing/2014/main" id="{838D1257-0358-AC44-92D9-26081173A5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2914" y="5412173"/>
            <a:ext cx="1919514" cy="747291"/>
          </a:xfrm>
          <a:prstGeom prst="rect">
            <a:avLst/>
          </a:prstGeom>
          <a:effectLst>
            <a:glow rad="190500">
              <a:schemeClr val="bg1">
                <a:alpha val="75000"/>
              </a:schemeClr>
            </a:glow>
          </a:effectLst>
        </p:spPr>
      </p:pic>
    </p:spTree>
    <p:extLst>
      <p:ext uri="{BB962C8B-B14F-4D97-AF65-F5344CB8AC3E}">
        <p14:creationId xmlns:p14="http://schemas.microsoft.com/office/powerpoint/2010/main" val="30473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AA8819-D546-054C-AF8C-C97F72346574}"/>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2752730" y="492733"/>
            <a:ext cx="9540868" cy="812800"/>
          </a:xfrm>
          <a:prstGeom prst="rect">
            <a:avLst/>
          </a:prstGeom>
          <a:effectLst/>
        </p:spPr>
      </p:pic>
      <p:pic>
        <p:nvPicPr>
          <p:cNvPr id="19" name="Picture 18" descr="A person wearing a hard hat&#10;&#10;Description automatically generated with medium confidence">
            <a:extLst>
              <a:ext uri="{FF2B5EF4-FFF2-40B4-BE49-F238E27FC236}">
                <a16:creationId xmlns:a16="http://schemas.microsoft.com/office/drawing/2014/main" id="{F136A507-AC03-DB42-A0D6-6B2542D79B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74331" y="-1628631"/>
            <a:ext cx="5692577" cy="7913928"/>
          </a:xfrm>
          <a:prstGeom prst="rect">
            <a:avLst/>
          </a:prstGeom>
          <a:effectLst/>
        </p:spPr>
      </p:pic>
      <p:sp>
        <p:nvSpPr>
          <p:cNvPr id="10" name="Title 1">
            <a:extLst>
              <a:ext uri="{FF2B5EF4-FFF2-40B4-BE49-F238E27FC236}">
                <a16:creationId xmlns:a16="http://schemas.microsoft.com/office/drawing/2014/main" id="{D816D0E0-FA97-3145-9323-91BC4DF5E783}"/>
              </a:ext>
            </a:extLst>
          </p:cNvPr>
          <p:cNvSpPr txBox="1">
            <a:spLocks/>
          </p:cNvSpPr>
          <p:nvPr/>
        </p:nvSpPr>
        <p:spPr>
          <a:xfrm>
            <a:off x="1289912" y="1387178"/>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rgbClr val="8BC642"/>
                </a:solidFill>
              </a:rPr>
              <a:t>Transitional Safety Practitioner</a:t>
            </a:r>
          </a:p>
        </p:txBody>
      </p:sp>
      <p:sp>
        <p:nvSpPr>
          <p:cNvPr id="14" name="Rectangle 13">
            <a:extLst>
              <a:ext uri="{FF2B5EF4-FFF2-40B4-BE49-F238E27FC236}">
                <a16:creationId xmlns:a16="http://schemas.microsoft.com/office/drawing/2014/main" id="{7B054C72-93CE-3946-9195-A67F461FC191}"/>
              </a:ext>
            </a:extLst>
          </p:cNvPr>
          <p:cNvSpPr/>
          <p:nvPr/>
        </p:nvSpPr>
        <p:spPr>
          <a:xfrm>
            <a:off x="502121" y="1978571"/>
            <a:ext cx="7314524" cy="3931846"/>
          </a:xfrm>
          <a:prstGeom prst="rect">
            <a:avLst/>
          </a:prstGeom>
        </p:spPr>
        <p:txBody>
          <a:bodyPr wrap="square">
            <a:spAutoFit/>
          </a:bodyPr>
          <a:lstStyle/>
          <a:p>
            <a:pPr marL="292100" lvl="0" indent="-292100" defTabSz="457200">
              <a:lnSpc>
                <a:spcPct val="100000"/>
              </a:lnSpc>
              <a:spcBef>
                <a:spcPts val="0"/>
              </a:spcBef>
              <a:spcAft>
                <a:spcPts val="600"/>
              </a:spcAft>
              <a:buFont typeface="Arial" panose="020B0604020202020204" pitchFamily="34" charset="0"/>
              <a:buChar char="•"/>
              <a:defRPr/>
            </a:pPr>
            <a:r>
              <a:rPr lang="en-US" sz="2200" b="1" dirty="0">
                <a:solidFill>
                  <a:prstClr val="black"/>
                </a:solidFill>
                <a:latin typeface="Arial" panose="020B0604020202020204" pitchFamily="34" charset="0"/>
              </a:rPr>
              <a:t>Designation</a:t>
            </a:r>
          </a:p>
          <a:p>
            <a:pPr marL="292100" indent="-292100" defTabSz="457200">
              <a:spcAft>
                <a:spcPts val="600"/>
              </a:spcAft>
              <a:buFont typeface="Arial" panose="020B0604020202020204" pitchFamily="34" charset="0"/>
              <a:buChar char="•"/>
              <a:defRPr/>
            </a:pPr>
            <a:r>
              <a:rPr lang="en-US" sz="2200" b="1" dirty="0">
                <a:solidFill>
                  <a:prstClr val="black"/>
                </a:solidFill>
                <a:latin typeface="Arial" panose="020B0604020202020204" pitchFamily="34" charset="0"/>
              </a:rPr>
              <a:t>Available to individuals of Qualified Equivalent </a:t>
            </a:r>
            <a:br>
              <a:rPr lang="en-US" sz="2200" b="1" dirty="0">
                <a:solidFill>
                  <a:prstClr val="black"/>
                </a:solidFill>
                <a:latin typeface="Arial" panose="020B0604020202020204" pitchFamily="34" charset="0"/>
              </a:rPr>
            </a:br>
            <a:r>
              <a:rPr lang="en-US" sz="2200" b="1" dirty="0">
                <a:solidFill>
                  <a:prstClr val="black"/>
                </a:solidFill>
                <a:latin typeface="Arial" panose="020B0604020202020204" pitchFamily="34" charset="0"/>
              </a:rPr>
              <a:t>Programs (QEPs)</a:t>
            </a:r>
          </a:p>
          <a:p>
            <a:pPr marL="292100" lvl="0" indent="-292100" defTabSz="457200">
              <a:lnSpc>
                <a:spcPct val="100000"/>
              </a:lnSpc>
              <a:spcBef>
                <a:spcPts val="0"/>
              </a:spcBef>
              <a:spcAft>
                <a:spcPts val="600"/>
              </a:spcAft>
              <a:buFont typeface="Arial" panose="020B0604020202020204" pitchFamily="34" charset="0"/>
              <a:buChar char="•"/>
              <a:defRPr/>
            </a:pPr>
            <a:r>
              <a:rPr lang="en-US" sz="2200" b="1" dirty="0">
                <a:solidFill>
                  <a:prstClr val="black"/>
                </a:solidFill>
                <a:latin typeface="Arial" panose="020B0604020202020204" pitchFamily="34" charset="0"/>
              </a:rPr>
              <a:t>Benefits: </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You meet the CSP eligibility requirement of holding a BCSP qualified credential, waiving the ASP and its exam</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Recognition for being on a path toward the CSP certification</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Recognition for the level of preparation for professional safety practice</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A TSP digital wall certificate</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TSPs’ names and digital badges appear on the BCSP Credential Holder Directory.</a:t>
            </a:r>
          </a:p>
          <a:p>
            <a:pPr marL="576072" lvl="1" indent="-228600">
              <a:lnSpc>
                <a:spcPct val="90000"/>
              </a:lnSpc>
              <a:spcBef>
                <a:spcPts val="500"/>
              </a:spcBef>
              <a:buFont typeface="Wingdings" panose="05000000000000000000" pitchFamily="2" charset="2"/>
              <a:buChar char="ü"/>
            </a:pPr>
            <a:r>
              <a:rPr lang="en-US" sz="1500" b="1" dirty="0">
                <a:solidFill>
                  <a:schemeClr val="tx1">
                    <a:lumMod val="50000"/>
                    <a:lumOff val="50000"/>
                  </a:schemeClr>
                </a:solidFill>
                <a:latin typeface="Arial" panose="020B0604020202020204" pitchFamily="34" charset="0"/>
              </a:rPr>
              <a:t>Use of the BCSP Career Center (jobs.bcsp.org) to post a resume and view career opportunities</a:t>
            </a:r>
          </a:p>
        </p:txBody>
      </p:sp>
      <p:pic>
        <p:nvPicPr>
          <p:cNvPr id="16" name="Picture 15">
            <a:extLst>
              <a:ext uri="{FF2B5EF4-FFF2-40B4-BE49-F238E27FC236}">
                <a16:creationId xmlns:a16="http://schemas.microsoft.com/office/drawing/2014/main" id="{5D9925FF-A457-0D4E-8068-5CC4F90CAEC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23430" y="296058"/>
            <a:ext cx="2676089" cy="1307633"/>
          </a:xfrm>
          <a:prstGeom prst="rect">
            <a:avLst/>
          </a:prstGeom>
        </p:spPr>
      </p:pic>
    </p:spTree>
    <p:extLst>
      <p:ext uri="{BB962C8B-B14F-4D97-AF65-F5344CB8AC3E}">
        <p14:creationId xmlns:p14="http://schemas.microsoft.com/office/powerpoint/2010/main" val="138421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161577-1512-465D-AD79-33D6E2464CC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4423574" y="488338"/>
            <a:ext cx="7768426" cy="812800"/>
          </a:xfrm>
          <a:prstGeom prst="rect">
            <a:avLst/>
          </a:prstGeom>
          <a:effectLst/>
        </p:spPr>
      </p:pic>
      <p:pic>
        <p:nvPicPr>
          <p:cNvPr id="3" name="Content Placeholder 18" descr="A person holding a banana&#10;&#10;Description automatically generated">
            <a:extLst>
              <a:ext uri="{FF2B5EF4-FFF2-40B4-BE49-F238E27FC236}">
                <a16:creationId xmlns:a16="http://schemas.microsoft.com/office/drawing/2014/main" id="{15FBDF11-2786-41A3-BED4-2F06869D91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4" name="Oval 3">
            <a:extLst>
              <a:ext uri="{FF2B5EF4-FFF2-40B4-BE49-F238E27FC236}">
                <a16:creationId xmlns:a16="http://schemas.microsoft.com/office/drawing/2014/main" id="{DE7C4510-7326-4D48-817B-59E8CEA51F38}"/>
              </a:ext>
            </a:extLst>
          </p:cNvPr>
          <p:cNvSpPr/>
          <p:nvPr/>
        </p:nvSpPr>
        <p:spPr>
          <a:xfrm>
            <a:off x="527942" y="750710"/>
            <a:ext cx="945292" cy="945292"/>
          </a:xfrm>
          <a:prstGeom prst="ellipse">
            <a:avLst/>
          </a:prstGeom>
          <a:solidFill>
            <a:srgbClr val="8BC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6400477-1D3D-4F85-ABA9-FA63865AA9DF}"/>
              </a:ext>
            </a:extLst>
          </p:cNvPr>
          <p:cNvSpPr txBox="1">
            <a:spLocks/>
          </p:cNvSpPr>
          <p:nvPr/>
        </p:nvSpPr>
        <p:spPr>
          <a:xfrm>
            <a:off x="699725" y="816673"/>
            <a:ext cx="10811918"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Qualified Equivalent Programs (QEP)</a:t>
            </a:r>
            <a:endParaRPr lang="en-US" sz="6000" dirty="0">
              <a:solidFill>
                <a:schemeClr val="tx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AC23C11C-1958-4CF1-A9FB-C73652C65808}"/>
              </a:ext>
            </a:extLst>
          </p:cNvPr>
          <p:cNvSpPr txBox="1"/>
          <p:nvPr/>
        </p:nvSpPr>
        <p:spPr>
          <a:xfrm>
            <a:off x="4286482" y="5910578"/>
            <a:ext cx="7765364" cy="535531"/>
          </a:xfrm>
          <a:prstGeom prst="rect">
            <a:avLst/>
          </a:prstGeom>
          <a:noFill/>
        </p:spPr>
        <p:txBody>
          <a:bodyPr wrap="square" rtlCol="0">
            <a:spAutoFit/>
          </a:bodyPr>
          <a:lstStyle/>
          <a:p>
            <a:pPr lvl="0" algn="r" defTabSz="457200">
              <a:lnSpc>
                <a:spcPct val="120000"/>
              </a:lnSpc>
              <a:spcBef>
                <a:spcPts val="24"/>
              </a:spcBef>
              <a:defRPr/>
            </a:pPr>
            <a:r>
              <a:rPr lang="en-US" sz="1400" b="1" dirty="0">
                <a:solidFill>
                  <a:prstClr val="black"/>
                </a:solidFill>
                <a:latin typeface="Arial Narrow" panose="020B0604020202020204" pitchFamily="34" charset="0"/>
              </a:rPr>
              <a:t>*For a current list of QEPs please visit </a:t>
            </a:r>
            <a:r>
              <a:rPr lang="en-US" sz="1400" b="1" dirty="0">
                <a:solidFill>
                  <a:prstClr val="black"/>
                </a:solidFill>
                <a:latin typeface="Arial Narrow" panose="020B0604020202020204" pitchFamily="34" charset="0"/>
                <a:hlinkClick r:id="rId5"/>
              </a:rPr>
              <a:t>BCSP.ORG/TSP</a:t>
            </a:r>
            <a:endParaRPr lang="en-US" sz="1400" b="1" dirty="0">
              <a:solidFill>
                <a:prstClr val="black"/>
              </a:solidFill>
              <a:latin typeface="Arial Narrow" panose="020B0604020202020204" pitchFamily="34" charset="0"/>
            </a:endParaRPr>
          </a:p>
          <a:p>
            <a:endParaRPr lang="en-US" sz="1200" dirty="0"/>
          </a:p>
        </p:txBody>
      </p:sp>
      <p:sp>
        <p:nvSpPr>
          <p:cNvPr id="7" name="Rectangle 6">
            <a:extLst>
              <a:ext uri="{FF2B5EF4-FFF2-40B4-BE49-F238E27FC236}">
                <a16:creationId xmlns:a16="http://schemas.microsoft.com/office/drawing/2014/main" id="{D23AE950-3DA0-4242-AEC1-3F46981F2EB4}"/>
              </a:ext>
            </a:extLst>
          </p:cNvPr>
          <p:cNvSpPr/>
          <p:nvPr/>
        </p:nvSpPr>
        <p:spPr>
          <a:xfrm>
            <a:off x="741290" y="2722095"/>
            <a:ext cx="6096000" cy="2816156"/>
          </a:xfrm>
          <a:prstGeom prst="rect">
            <a:avLst/>
          </a:prstGeom>
        </p:spPr>
        <p:txBody>
          <a:bodyPr>
            <a:spAutoFit/>
          </a:bodyPr>
          <a:lstStyle/>
          <a:p>
            <a:pPr lvl="0" defTabSz="457200">
              <a:lnSpc>
                <a:spcPct val="100000"/>
              </a:lnSpc>
              <a:spcBef>
                <a:spcPts val="0"/>
              </a:spcBef>
              <a:spcAft>
                <a:spcPts val="600"/>
              </a:spcAft>
              <a:defRPr/>
            </a:pPr>
            <a:r>
              <a:rPr lang="en-US" sz="2200" b="1" dirty="0">
                <a:latin typeface="Arial" panose="020B0604020202020204" pitchFamily="34" charset="0"/>
              </a:rPr>
              <a:t>Eligibility</a:t>
            </a:r>
            <a:r>
              <a:rPr lang="en-US" sz="2200" b="1" dirty="0">
                <a:solidFill>
                  <a:prstClr val="black"/>
                </a:solidFill>
                <a:latin typeface="Arial" panose="020B0604020202020204" pitchFamily="34" charset="0"/>
              </a:rPr>
              <a:t>: </a:t>
            </a:r>
          </a:p>
          <a:p>
            <a:pPr marL="468313" lvl="0" indent="-179388">
              <a:spcAft>
                <a:spcPts val="600"/>
              </a:spcAft>
              <a:buFont typeface="Arial" panose="020B0604020202020204" pitchFamily="34" charset="0"/>
              <a:buChar char="•"/>
            </a:pPr>
            <a:r>
              <a:rPr lang="en-US" sz="1500" b="1" dirty="0">
                <a:solidFill>
                  <a:schemeClr val="tx1">
                    <a:lumMod val="50000"/>
                    <a:lumOff val="50000"/>
                  </a:schemeClr>
                </a:solidFill>
                <a:latin typeface="Arial" panose="020B0604020202020204" pitchFamily="34" charset="0"/>
              </a:rPr>
              <a:t>Curriculum-based certificate, diploma</a:t>
            </a:r>
          </a:p>
          <a:p>
            <a:pPr marL="468313" lvl="0" indent="-179388">
              <a:spcAft>
                <a:spcPts val="600"/>
              </a:spcAft>
              <a:buFont typeface="Arial" panose="020B0604020202020204" pitchFamily="34" charset="0"/>
              <a:buChar char="•"/>
            </a:pPr>
            <a:r>
              <a:rPr lang="en-US" sz="1500" b="1" dirty="0">
                <a:solidFill>
                  <a:schemeClr val="tx1">
                    <a:lumMod val="50000"/>
                    <a:lumOff val="50000"/>
                  </a:schemeClr>
                </a:solidFill>
                <a:latin typeface="Arial" panose="020B0604020202020204" pitchFamily="34" charset="0"/>
              </a:rPr>
              <a:t>Substantial match to ASP blueprint</a:t>
            </a:r>
          </a:p>
          <a:p>
            <a:pPr marL="468313" lvl="0" indent="-179388">
              <a:buFont typeface="Arial" panose="020B0604020202020204" pitchFamily="34" charset="0"/>
              <a:buChar char="•"/>
            </a:pPr>
            <a:r>
              <a:rPr lang="en-US" sz="1500" b="1" dirty="0">
                <a:solidFill>
                  <a:schemeClr val="tx1">
                    <a:lumMod val="50000"/>
                    <a:lumOff val="50000"/>
                  </a:schemeClr>
                </a:solidFill>
                <a:latin typeface="Arial" panose="020B0604020202020204" pitchFamily="34" charset="0"/>
              </a:rPr>
              <a:t>QEP graduates qualify for the TSP</a:t>
            </a:r>
            <a:br>
              <a:rPr lang="en-US" sz="1500" b="1" dirty="0">
                <a:solidFill>
                  <a:schemeClr val="tx1">
                    <a:lumMod val="50000"/>
                    <a:lumOff val="50000"/>
                  </a:schemeClr>
                </a:solidFill>
                <a:latin typeface="Arial" panose="020B0604020202020204" pitchFamily="34" charset="0"/>
              </a:rPr>
            </a:br>
            <a:endParaRPr lang="en-US" sz="1500" b="1" dirty="0">
              <a:solidFill>
                <a:schemeClr val="tx1">
                  <a:lumMod val="50000"/>
                  <a:lumOff val="50000"/>
                </a:schemeClr>
              </a:solidFill>
              <a:latin typeface="Arial" panose="020B0604020202020204" pitchFamily="34" charset="0"/>
            </a:endParaRPr>
          </a:p>
          <a:p>
            <a:pPr marL="288925" lvl="0"/>
            <a:r>
              <a:rPr lang="en-US" sz="1500" b="1" i="1" dirty="0">
                <a:solidFill>
                  <a:schemeClr val="tx1">
                    <a:lumMod val="50000"/>
                    <a:lumOff val="50000"/>
                  </a:schemeClr>
                </a:solidFill>
                <a:latin typeface="Arial" panose="020B0604020202020204" pitchFamily="34" charset="0"/>
              </a:rPr>
              <a:t>The TSP designation recognizes an individual’s level of preparation for professional safety practice and sets him/her on the path toward CSP certification.</a:t>
            </a:r>
          </a:p>
          <a:p>
            <a:pPr lvl="0" defTabSz="457200">
              <a:lnSpc>
                <a:spcPct val="100000"/>
              </a:lnSpc>
              <a:spcBef>
                <a:spcPts val="0"/>
              </a:spcBef>
              <a:spcAft>
                <a:spcPts val="600"/>
              </a:spcAft>
              <a:defRPr/>
            </a:pPr>
            <a:endParaRPr lang="en-US" sz="1500" b="1" dirty="0">
              <a:solidFill>
                <a:schemeClr val="tx1">
                  <a:lumMod val="50000"/>
                  <a:lumOff val="50000"/>
                </a:schemeClr>
              </a:solidFill>
              <a:latin typeface="Arial" panose="020B0604020202020204" pitchFamily="34" charset="0"/>
              <a:cs typeface="Arial" panose="020B0604020202020204" pitchFamily="34" charset="0"/>
            </a:endParaRPr>
          </a:p>
          <a:p>
            <a:pPr marL="468313" lvl="0" indent="-179388">
              <a:buFont typeface="Arial" panose="020B0604020202020204" pitchFamily="34" charset="0"/>
              <a:buChar char="•"/>
            </a:pPr>
            <a:endParaRPr lang="en-US" sz="1500" b="1" dirty="0">
              <a:solidFill>
                <a:schemeClr val="tx1">
                  <a:lumMod val="50000"/>
                  <a:lumOff val="50000"/>
                </a:schemeClr>
              </a:solidFill>
              <a:latin typeface="Arial" panose="020B0604020202020204" pitchFamily="34" charset="0"/>
            </a:endParaRPr>
          </a:p>
        </p:txBody>
      </p:sp>
      <p:pic>
        <p:nvPicPr>
          <p:cNvPr id="9" name="Picture 8" descr="A picture containing text, indoor, person, computer&#10;&#10;Description automatically generated">
            <a:extLst>
              <a:ext uri="{FF2B5EF4-FFF2-40B4-BE49-F238E27FC236}">
                <a16:creationId xmlns:a16="http://schemas.microsoft.com/office/drawing/2014/main" id="{A801B5D6-5998-4D75-BC99-6016A45C80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1"/>
          <a:stretch/>
        </p:blipFill>
        <p:spPr>
          <a:xfrm>
            <a:off x="6267783" y="1394317"/>
            <a:ext cx="6096000" cy="4735772"/>
          </a:xfrm>
          <a:prstGeom prst="rect">
            <a:avLst/>
          </a:prstGeom>
          <a:effectLst>
            <a:softEdge rad="635000"/>
          </a:effectLst>
        </p:spPr>
      </p:pic>
    </p:spTree>
    <p:extLst>
      <p:ext uri="{BB962C8B-B14F-4D97-AF65-F5344CB8AC3E}">
        <p14:creationId xmlns:p14="http://schemas.microsoft.com/office/powerpoint/2010/main" val="69094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59A64E-5848-6240-847E-879C0D9F4790}"/>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Content Placeholder 4">
            <a:extLst>
              <a:ext uri="{FF2B5EF4-FFF2-40B4-BE49-F238E27FC236}">
                <a16:creationId xmlns:a16="http://schemas.microsoft.com/office/drawing/2014/main" id="{C3377035-BED1-8241-928C-CEB7B4E5C2C2}"/>
              </a:ext>
            </a:extLst>
          </p:cNvPr>
          <p:cNvSpPr txBox="1">
            <a:spLocks/>
          </p:cNvSpPr>
          <p:nvPr/>
        </p:nvSpPr>
        <p:spPr>
          <a:xfrm>
            <a:off x="639766" y="2065795"/>
            <a:ext cx="642724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defTabSz="457200">
              <a:lnSpc>
                <a:spcPct val="100000"/>
              </a:lnSpc>
              <a:spcBef>
                <a:spcPts val="0"/>
              </a:spcBef>
              <a:spcAft>
                <a:spcPts val="600"/>
              </a:spcAft>
              <a:defRPr/>
            </a:pPr>
            <a:r>
              <a:rPr lang="en-US" sz="2200" b="1" dirty="0">
                <a:solidFill>
                  <a:prstClr val="black"/>
                </a:solidFill>
                <a:latin typeface="Arial" panose="020B0604020202020204" pitchFamily="34" charset="0"/>
                <a:cs typeface="Arial" panose="020B0604020202020204" pitchFamily="34" charset="0"/>
              </a:rPr>
              <a:t>Apply online at </a:t>
            </a:r>
            <a:r>
              <a:rPr lang="en-US" sz="2200" b="1" dirty="0">
                <a:latin typeface="Arial" panose="020B0604020202020204" pitchFamily="34" charset="0"/>
                <a:cs typeface="Arial" panose="020B0604020202020204" pitchFamily="34" charset="0"/>
              </a:rPr>
              <a:t>BCSP.ORG</a:t>
            </a:r>
          </a:p>
          <a:p>
            <a:pPr lvl="1" defTabSz="457200">
              <a:buFont typeface="Wingdings" pitchFamily="2" charset="2"/>
              <a:buChar char="ü"/>
              <a:defRPr/>
            </a:pPr>
            <a:r>
              <a:rPr lang="en-US" sz="2200" dirty="0">
                <a:solidFill>
                  <a:prstClr val="black"/>
                </a:solidFill>
                <a:latin typeface="Arial" panose="020B0604020202020204" pitchFamily="34" charset="0"/>
                <a:cs typeface="Arial" panose="020B0604020202020204" pitchFamily="34" charset="0"/>
              </a:rPr>
              <a:t>Upload a copy of the official credential and the date obtained</a:t>
            </a:r>
            <a:br>
              <a:rPr lang="en-US" sz="2200" dirty="0">
                <a:solidFill>
                  <a:prstClr val="black"/>
                </a:solidFill>
                <a:latin typeface="Arial" panose="020B0604020202020204" pitchFamily="34" charset="0"/>
                <a:cs typeface="Arial" panose="020B0604020202020204" pitchFamily="34" charset="0"/>
              </a:rPr>
            </a:br>
            <a:endParaRPr lang="en-US" sz="2200" b="1" dirty="0">
              <a:solidFill>
                <a:prstClr val="black"/>
              </a:solidFill>
              <a:latin typeface="Arial" panose="020B0604020202020204" pitchFamily="34" charset="0"/>
              <a:cs typeface="Arial" panose="020B0604020202020204" pitchFamily="34" charset="0"/>
            </a:endParaRPr>
          </a:p>
          <a:p>
            <a:pPr marL="457200" lvl="0" indent="-457200" defTabSz="457200">
              <a:spcBef>
                <a:spcPts val="0"/>
              </a:spcBef>
              <a:spcAft>
                <a:spcPts val="1000"/>
              </a:spcAft>
              <a:defRPr/>
            </a:pPr>
            <a:r>
              <a:rPr lang="en-US" sz="2200" b="1" dirty="0">
                <a:solidFill>
                  <a:prstClr val="black"/>
                </a:solidFill>
              </a:rPr>
              <a:t>Individuals from a QEP must apply within the program’s “Applicable Dates” as listed on the QEP list, typically within one (1) year of graduation.*</a:t>
            </a:r>
            <a:endParaRPr lang="en-US" sz="2200" dirty="0">
              <a:solidFill>
                <a:prstClr val="black"/>
              </a:solidFill>
            </a:endParaRPr>
          </a:p>
          <a:p>
            <a:pPr marL="457200" lvl="0" indent="-457200" defTabSz="457200">
              <a:spcBef>
                <a:spcPts val="0"/>
              </a:spcBef>
              <a:spcAft>
                <a:spcPts val="1000"/>
              </a:spcAft>
              <a:defRPr/>
            </a:pPr>
            <a:r>
              <a:rPr lang="en-US" sz="2200" b="1" dirty="0">
                <a:solidFill>
                  <a:prstClr val="black"/>
                </a:solidFill>
              </a:rPr>
              <a:t>TSPs must have a bachelor’s degree and four years of safety experience before applying for the CSP. They must sit for and pass the CSP examination within six (6) years of the date the TSP is awarded.</a:t>
            </a:r>
          </a:p>
        </p:txBody>
      </p:sp>
      <p:sp>
        <p:nvSpPr>
          <p:cNvPr id="7" name="Text Placeholder 11">
            <a:extLst>
              <a:ext uri="{FF2B5EF4-FFF2-40B4-BE49-F238E27FC236}">
                <a16:creationId xmlns:a16="http://schemas.microsoft.com/office/drawing/2014/main" id="{5AAE6187-974E-2E46-B2D6-31A2B74FA317}"/>
              </a:ext>
            </a:extLst>
          </p:cNvPr>
          <p:cNvSpPr txBox="1">
            <a:spLocks/>
          </p:cNvSpPr>
          <p:nvPr/>
        </p:nvSpPr>
        <p:spPr>
          <a:xfrm>
            <a:off x="639766" y="899582"/>
            <a:ext cx="1037657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Apply Online: BCSP.ORG</a:t>
            </a:r>
          </a:p>
        </p:txBody>
      </p:sp>
      <p:pic>
        <p:nvPicPr>
          <p:cNvPr id="9" name="Picture 8" descr="A person using a computer&#10;&#10;Description automatically generated with medium confidence">
            <a:extLst>
              <a:ext uri="{FF2B5EF4-FFF2-40B4-BE49-F238E27FC236}">
                <a16:creationId xmlns:a16="http://schemas.microsoft.com/office/drawing/2014/main" id="{B4AEC366-07F8-FD47-A2BC-43496B2FF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52"/>
          <a:stretch/>
        </p:blipFill>
        <p:spPr>
          <a:xfrm>
            <a:off x="6871063" y="1725030"/>
            <a:ext cx="5447265" cy="4547809"/>
          </a:xfrm>
          <a:prstGeom prst="rect">
            <a:avLst/>
          </a:prstGeom>
          <a:effectLst>
            <a:softEdge rad="422175"/>
          </a:effectLst>
        </p:spPr>
      </p:pic>
      <p:pic>
        <p:nvPicPr>
          <p:cNvPr id="11" name="Picture 10" descr="A picture containing text, sign&#10;&#10;Description automatically generated">
            <a:extLst>
              <a:ext uri="{FF2B5EF4-FFF2-40B4-BE49-F238E27FC236}">
                <a16:creationId xmlns:a16="http://schemas.microsoft.com/office/drawing/2014/main" id="{57C37CC1-FB5F-B944-9DFE-11FC762AC1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7714" y="5402560"/>
            <a:ext cx="1607102" cy="780592"/>
          </a:xfrm>
          <a:prstGeom prst="rect">
            <a:avLst/>
          </a:prstGeom>
          <a:effectLst>
            <a:glow rad="199677">
              <a:schemeClr val="bg1">
                <a:alpha val="75156"/>
              </a:schemeClr>
            </a:glow>
          </a:effectLst>
        </p:spPr>
      </p:pic>
    </p:spTree>
    <p:extLst>
      <p:ext uri="{BB962C8B-B14F-4D97-AF65-F5344CB8AC3E}">
        <p14:creationId xmlns:p14="http://schemas.microsoft.com/office/powerpoint/2010/main" val="98909182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1444</TotalTime>
  <Words>4000</Words>
  <Application>Microsoft Office PowerPoint</Application>
  <PresentationFormat>Widescreen</PresentationFormat>
  <Paragraphs>335</Paragraphs>
  <Slides>25</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 Black</vt:lpstr>
      <vt:lpstr>Museo Sans 300</vt:lpstr>
      <vt:lpstr>Wingdings</vt:lpstr>
      <vt:lpstr>Calibri Light</vt:lpstr>
      <vt:lpstr>Arial</vt:lpstr>
      <vt:lpstr>Calibri</vt:lpstr>
      <vt:lpstr>Arial Narrow</vt:lpstr>
      <vt:lpstr>Museo Sans 700</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Jennifer Cedarstaff</cp:lastModifiedBy>
  <cp:revision>162</cp:revision>
  <dcterms:created xsi:type="dcterms:W3CDTF">2017-11-01T12:09:12Z</dcterms:created>
  <dcterms:modified xsi:type="dcterms:W3CDTF">2022-01-26T14:48:39Z</dcterms:modified>
</cp:coreProperties>
</file>